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82" r:id="rId4"/>
    <p:sldId id="281" r:id="rId5"/>
    <p:sldId id="277" r:id="rId6"/>
    <p:sldId id="270" r:id="rId7"/>
    <p:sldId id="278" r:id="rId8"/>
    <p:sldId id="279" r:id="rId9"/>
    <p:sldId id="276" r:id="rId10"/>
    <p:sldId id="280" r:id="rId11"/>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6BD3"/>
    <a:srgbClr val="01FF74"/>
    <a:srgbClr val="97E4FF"/>
    <a:srgbClr val="4BD0FF"/>
    <a:srgbClr val="89E0FF"/>
    <a:srgbClr val="EC40FE"/>
    <a:srgbClr val="E602FE"/>
    <a:srgbClr val="FF00FF"/>
    <a:srgbClr val="FF5D5D"/>
    <a:srgbClr val="BE4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15CB-30C1-4940-8652-EEAEF1C049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D9C671-6E4E-4C89-A80E-2A0FB49588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AE579-782F-4063-A1A0-2F327613CD8A}"/>
              </a:ext>
            </a:extLst>
          </p:cNvPr>
          <p:cNvSpPr>
            <a:spLocks noGrp="1"/>
          </p:cNvSpPr>
          <p:nvPr>
            <p:ph type="dt" sz="half" idx="10"/>
          </p:nvPr>
        </p:nvSpPr>
        <p:spPr/>
        <p:txBody>
          <a:bodyPr/>
          <a:lstStyle/>
          <a:p>
            <a:fld id="{8B5B56C9-2440-43AF-AC3F-47B1CB628900}" type="datetimeFigureOut">
              <a:rPr lang="en-US" smtClean="0"/>
              <a:t>11/11/2022</a:t>
            </a:fld>
            <a:endParaRPr lang="en-US"/>
          </a:p>
        </p:txBody>
      </p:sp>
      <p:sp>
        <p:nvSpPr>
          <p:cNvPr id="5" name="Footer Placeholder 4">
            <a:extLst>
              <a:ext uri="{FF2B5EF4-FFF2-40B4-BE49-F238E27FC236}">
                <a16:creationId xmlns:a16="http://schemas.microsoft.com/office/drawing/2014/main" id="{6612ED0C-80CA-4CD9-A673-DD48028F1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A976A-A542-4B12-B3EE-56AB39F0F13F}"/>
              </a:ext>
            </a:extLst>
          </p:cNvPr>
          <p:cNvSpPr>
            <a:spLocks noGrp="1"/>
          </p:cNvSpPr>
          <p:nvPr>
            <p:ph type="sldNum" sz="quarter" idx="12"/>
          </p:nvPr>
        </p:nvSpPr>
        <p:spPr/>
        <p:txBody>
          <a:bodyPr/>
          <a:lstStyle/>
          <a:p>
            <a:fld id="{148F1BDB-857D-4B5D-AB48-B1C965A1F421}" type="slidenum">
              <a:rPr lang="en-US" smtClean="0"/>
              <a:t>‹#›</a:t>
            </a:fld>
            <a:endParaRPr lang="en-US"/>
          </a:p>
        </p:txBody>
      </p:sp>
    </p:spTree>
    <p:extLst>
      <p:ext uri="{BB962C8B-B14F-4D97-AF65-F5344CB8AC3E}">
        <p14:creationId xmlns:p14="http://schemas.microsoft.com/office/powerpoint/2010/main" val="142214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110F-ECFA-4B7A-8F19-F2B64524E9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704971-B75B-47E9-9ED0-77A80CED20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D63C6-11B1-468F-81B3-B14CD7CBE6D4}"/>
              </a:ext>
            </a:extLst>
          </p:cNvPr>
          <p:cNvSpPr>
            <a:spLocks noGrp="1"/>
          </p:cNvSpPr>
          <p:nvPr>
            <p:ph type="dt" sz="half" idx="10"/>
          </p:nvPr>
        </p:nvSpPr>
        <p:spPr/>
        <p:txBody>
          <a:bodyPr/>
          <a:lstStyle/>
          <a:p>
            <a:fld id="{8B5B56C9-2440-43AF-AC3F-47B1CB628900}" type="datetimeFigureOut">
              <a:rPr lang="en-US" smtClean="0"/>
              <a:t>11/11/2022</a:t>
            </a:fld>
            <a:endParaRPr lang="en-US"/>
          </a:p>
        </p:txBody>
      </p:sp>
      <p:sp>
        <p:nvSpPr>
          <p:cNvPr id="5" name="Footer Placeholder 4">
            <a:extLst>
              <a:ext uri="{FF2B5EF4-FFF2-40B4-BE49-F238E27FC236}">
                <a16:creationId xmlns:a16="http://schemas.microsoft.com/office/drawing/2014/main" id="{2168BB07-34FD-4038-8A3B-76A709B18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AA4A8-146A-41BA-A07F-B1C34CF74626}"/>
              </a:ext>
            </a:extLst>
          </p:cNvPr>
          <p:cNvSpPr>
            <a:spLocks noGrp="1"/>
          </p:cNvSpPr>
          <p:nvPr>
            <p:ph type="sldNum" sz="quarter" idx="12"/>
          </p:nvPr>
        </p:nvSpPr>
        <p:spPr/>
        <p:txBody>
          <a:bodyPr/>
          <a:lstStyle/>
          <a:p>
            <a:fld id="{148F1BDB-857D-4B5D-AB48-B1C965A1F421}" type="slidenum">
              <a:rPr lang="en-US" smtClean="0"/>
              <a:t>‹#›</a:t>
            </a:fld>
            <a:endParaRPr lang="en-US"/>
          </a:p>
        </p:txBody>
      </p:sp>
    </p:spTree>
    <p:extLst>
      <p:ext uri="{BB962C8B-B14F-4D97-AF65-F5344CB8AC3E}">
        <p14:creationId xmlns:p14="http://schemas.microsoft.com/office/powerpoint/2010/main" val="279806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E26DA8-FF54-4EA9-BB35-3939F65BAD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FC5F25-5FE6-4E76-81CA-FDCDF55F61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D6E6F-FCED-4D9D-9D23-EFE0DCC41781}"/>
              </a:ext>
            </a:extLst>
          </p:cNvPr>
          <p:cNvSpPr>
            <a:spLocks noGrp="1"/>
          </p:cNvSpPr>
          <p:nvPr>
            <p:ph type="dt" sz="half" idx="10"/>
          </p:nvPr>
        </p:nvSpPr>
        <p:spPr/>
        <p:txBody>
          <a:bodyPr/>
          <a:lstStyle/>
          <a:p>
            <a:fld id="{8B5B56C9-2440-43AF-AC3F-47B1CB628900}" type="datetimeFigureOut">
              <a:rPr lang="en-US" smtClean="0"/>
              <a:t>11/11/2022</a:t>
            </a:fld>
            <a:endParaRPr lang="en-US"/>
          </a:p>
        </p:txBody>
      </p:sp>
      <p:sp>
        <p:nvSpPr>
          <p:cNvPr id="5" name="Footer Placeholder 4">
            <a:extLst>
              <a:ext uri="{FF2B5EF4-FFF2-40B4-BE49-F238E27FC236}">
                <a16:creationId xmlns:a16="http://schemas.microsoft.com/office/drawing/2014/main" id="{0229A6AF-4726-41C4-AA59-A19BE672A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25CB4-9384-4B95-B6C4-72AF6F1603DE}"/>
              </a:ext>
            </a:extLst>
          </p:cNvPr>
          <p:cNvSpPr>
            <a:spLocks noGrp="1"/>
          </p:cNvSpPr>
          <p:nvPr>
            <p:ph type="sldNum" sz="quarter" idx="12"/>
          </p:nvPr>
        </p:nvSpPr>
        <p:spPr/>
        <p:txBody>
          <a:bodyPr/>
          <a:lstStyle/>
          <a:p>
            <a:fld id="{148F1BDB-857D-4B5D-AB48-B1C965A1F421}" type="slidenum">
              <a:rPr lang="en-US" smtClean="0"/>
              <a:t>‹#›</a:t>
            </a:fld>
            <a:endParaRPr lang="en-US"/>
          </a:p>
        </p:txBody>
      </p:sp>
    </p:spTree>
    <p:extLst>
      <p:ext uri="{BB962C8B-B14F-4D97-AF65-F5344CB8AC3E}">
        <p14:creationId xmlns:p14="http://schemas.microsoft.com/office/powerpoint/2010/main" val="62647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00E7-1BFE-4134-A372-CE5B13DA6C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FC5E28-E235-4F33-A1DB-C2854DDDEC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D689F-C211-44E2-B89F-4F8C9963989C}"/>
              </a:ext>
            </a:extLst>
          </p:cNvPr>
          <p:cNvSpPr>
            <a:spLocks noGrp="1"/>
          </p:cNvSpPr>
          <p:nvPr>
            <p:ph type="dt" sz="half" idx="10"/>
          </p:nvPr>
        </p:nvSpPr>
        <p:spPr/>
        <p:txBody>
          <a:bodyPr/>
          <a:lstStyle/>
          <a:p>
            <a:fld id="{8B5B56C9-2440-43AF-AC3F-47B1CB628900}" type="datetimeFigureOut">
              <a:rPr lang="en-US" smtClean="0"/>
              <a:t>11/11/2022</a:t>
            </a:fld>
            <a:endParaRPr lang="en-US"/>
          </a:p>
        </p:txBody>
      </p:sp>
      <p:sp>
        <p:nvSpPr>
          <p:cNvPr id="5" name="Footer Placeholder 4">
            <a:extLst>
              <a:ext uri="{FF2B5EF4-FFF2-40B4-BE49-F238E27FC236}">
                <a16:creationId xmlns:a16="http://schemas.microsoft.com/office/drawing/2014/main" id="{D52C9589-227E-447D-B074-8D5651222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9FE66-4C05-4BD4-8F10-E409CB570316}"/>
              </a:ext>
            </a:extLst>
          </p:cNvPr>
          <p:cNvSpPr>
            <a:spLocks noGrp="1"/>
          </p:cNvSpPr>
          <p:nvPr>
            <p:ph type="sldNum" sz="quarter" idx="12"/>
          </p:nvPr>
        </p:nvSpPr>
        <p:spPr/>
        <p:txBody>
          <a:bodyPr/>
          <a:lstStyle/>
          <a:p>
            <a:fld id="{148F1BDB-857D-4B5D-AB48-B1C965A1F421}" type="slidenum">
              <a:rPr lang="en-US" smtClean="0"/>
              <a:t>‹#›</a:t>
            </a:fld>
            <a:endParaRPr lang="en-US"/>
          </a:p>
        </p:txBody>
      </p:sp>
    </p:spTree>
    <p:extLst>
      <p:ext uri="{BB962C8B-B14F-4D97-AF65-F5344CB8AC3E}">
        <p14:creationId xmlns:p14="http://schemas.microsoft.com/office/powerpoint/2010/main" val="35726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11FC-C149-4225-A59D-3C4F209492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5A51A-6025-487B-B489-2B63C00A2F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0F06A7-E5A0-4C1D-AE57-9B35CF46D13D}"/>
              </a:ext>
            </a:extLst>
          </p:cNvPr>
          <p:cNvSpPr>
            <a:spLocks noGrp="1"/>
          </p:cNvSpPr>
          <p:nvPr>
            <p:ph type="dt" sz="half" idx="10"/>
          </p:nvPr>
        </p:nvSpPr>
        <p:spPr/>
        <p:txBody>
          <a:bodyPr/>
          <a:lstStyle/>
          <a:p>
            <a:fld id="{8B5B56C9-2440-43AF-AC3F-47B1CB628900}" type="datetimeFigureOut">
              <a:rPr lang="en-US" smtClean="0"/>
              <a:t>11/11/2022</a:t>
            </a:fld>
            <a:endParaRPr lang="en-US"/>
          </a:p>
        </p:txBody>
      </p:sp>
      <p:sp>
        <p:nvSpPr>
          <p:cNvPr id="5" name="Footer Placeholder 4">
            <a:extLst>
              <a:ext uri="{FF2B5EF4-FFF2-40B4-BE49-F238E27FC236}">
                <a16:creationId xmlns:a16="http://schemas.microsoft.com/office/drawing/2014/main" id="{BA0D548D-F876-4FE2-B924-AB2AE9410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F9292-A864-4A89-9DE8-CADC0D2DD3D5}"/>
              </a:ext>
            </a:extLst>
          </p:cNvPr>
          <p:cNvSpPr>
            <a:spLocks noGrp="1"/>
          </p:cNvSpPr>
          <p:nvPr>
            <p:ph type="sldNum" sz="quarter" idx="12"/>
          </p:nvPr>
        </p:nvSpPr>
        <p:spPr/>
        <p:txBody>
          <a:bodyPr/>
          <a:lstStyle/>
          <a:p>
            <a:fld id="{148F1BDB-857D-4B5D-AB48-B1C965A1F421}" type="slidenum">
              <a:rPr lang="en-US" smtClean="0"/>
              <a:t>‹#›</a:t>
            </a:fld>
            <a:endParaRPr lang="en-US"/>
          </a:p>
        </p:txBody>
      </p:sp>
    </p:spTree>
    <p:extLst>
      <p:ext uri="{BB962C8B-B14F-4D97-AF65-F5344CB8AC3E}">
        <p14:creationId xmlns:p14="http://schemas.microsoft.com/office/powerpoint/2010/main" val="311061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75E3-C476-4773-87CA-A19B39C3C9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7BAF32-6B2A-4078-A715-717FBA484E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08D74B-1552-45D5-991A-6AE1643C1F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44A966-920C-4F84-A223-2CEF44BE7BEA}"/>
              </a:ext>
            </a:extLst>
          </p:cNvPr>
          <p:cNvSpPr>
            <a:spLocks noGrp="1"/>
          </p:cNvSpPr>
          <p:nvPr>
            <p:ph type="dt" sz="half" idx="10"/>
          </p:nvPr>
        </p:nvSpPr>
        <p:spPr/>
        <p:txBody>
          <a:bodyPr/>
          <a:lstStyle/>
          <a:p>
            <a:fld id="{8B5B56C9-2440-43AF-AC3F-47B1CB628900}" type="datetimeFigureOut">
              <a:rPr lang="en-US" smtClean="0"/>
              <a:t>11/11/2022</a:t>
            </a:fld>
            <a:endParaRPr lang="en-US"/>
          </a:p>
        </p:txBody>
      </p:sp>
      <p:sp>
        <p:nvSpPr>
          <p:cNvPr id="6" name="Footer Placeholder 5">
            <a:extLst>
              <a:ext uri="{FF2B5EF4-FFF2-40B4-BE49-F238E27FC236}">
                <a16:creationId xmlns:a16="http://schemas.microsoft.com/office/drawing/2014/main" id="{F4ECFA84-967A-4D74-8A4B-CD2EB451CE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E7CE8-D8BB-4C61-AED1-19821CF7B7A5}"/>
              </a:ext>
            </a:extLst>
          </p:cNvPr>
          <p:cNvSpPr>
            <a:spLocks noGrp="1"/>
          </p:cNvSpPr>
          <p:nvPr>
            <p:ph type="sldNum" sz="quarter" idx="12"/>
          </p:nvPr>
        </p:nvSpPr>
        <p:spPr/>
        <p:txBody>
          <a:bodyPr/>
          <a:lstStyle/>
          <a:p>
            <a:fld id="{148F1BDB-857D-4B5D-AB48-B1C965A1F421}" type="slidenum">
              <a:rPr lang="en-US" smtClean="0"/>
              <a:t>‹#›</a:t>
            </a:fld>
            <a:endParaRPr lang="en-US"/>
          </a:p>
        </p:txBody>
      </p:sp>
    </p:spTree>
    <p:extLst>
      <p:ext uri="{BB962C8B-B14F-4D97-AF65-F5344CB8AC3E}">
        <p14:creationId xmlns:p14="http://schemas.microsoft.com/office/powerpoint/2010/main" val="60890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925D-95B7-4697-8462-6B6296D760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3A679C-2CBA-435E-8F45-E6DA7D3081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2BF599-DFF4-4454-B128-C3090F360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B39DE2-0E7C-482C-861F-980690E3E0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2A254B-6300-40AD-8A6A-484183288D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CC79D8-1575-45DA-AB6A-50B2BDB29200}"/>
              </a:ext>
            </a:extLst>
          </p:cNvPr>
          <p:cNvSpPr>
            <a:spLocks noGrp="1"/>
          </p:cNvSpPr>
          <p:nvPr>
            <p:ph type="dt" sz="half" idx="10"/>
          </p:nvPr>
        </p:nvSpPr>
        <p:spPr/>
        <p:txBody>
          <a:bodyPr/>
          <a:lstStyle/>
          <a:p>
            <a:fld id="{8B5B56C9-2440-43AF-AC3F-47B1CB628900}" type="datetimeFigureOut">
              <a:rPr lang="en-US" smtClean="0"/>
              <a:t>11/11/2022</a:t>
            </a:fld>
            <a:endParaRPr lang="en-US"/>
          </a:p>
        </p:txBody>
      </p:sp>
      <p:sp>
        <p:nvSpPr>
          <p:cNvPr id="8" name="Footer Placeholder 7">
            <a:extLst>
              <a:ext uri="{FF2B5EF4-FFF2-40B4-BE49-F238E27FC236}">
                <a16:creationId xmlns:a16="http://schemas.microsoft.com/office/drawing/2014/main" id="{5D115B84-07A5-4748-A0C0-A154137DC2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72B49-7BB4-49A7-925A-D25525479E67}"/>
              </a:ext>
            </a:extLst>
          </p:cNvPr>
          <p:cNvSpPr>
            <a:spLocks noGrp="1"/>
          </p:cNvSpPr>
          <p:nvPr>
            <p:ph type="sldNum" sz="quarter" idx="12"/>
          </p:nvPr>
        </p:nvSpPr>
        <p:spPr/>
        <p:txBody>
          <a:bodyPr/>
          <a:lstStyle/>
          <a:p>
            <a:fld id="{148F1BDB-857D-4B5D-AB48-B1C965A1F421}" type="slidenum">
              <a:rPr lang="en-US" smtClean="0"/>
              <a:t>‹#›</a:t>
            </a:fld>
            <a:endParaRPr lang="en-US"/>
          </a:p>
        </p:txBody>
      </p:sp>
    </p:spTree>
    <p:extLst>
      <p:ext uri="{BB962C8B-B14F-4D97-AF65-F5344CB8AC3E}">
        <p14:creationId xmlns:p14="http://schemas.microsoft.com/office/powerpoint/2010/main" val="394475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482D-F5EF-4248-A866-BA59C017A3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E5962B-4F82-4A34-9519-7910457A0819}"/>
              </a:ext>
            </a:extLst>
          </p:cNvPr>
          <p:cNvSpPr>
            <a:spLocks noGrp="1"/>
          </p:cNvSpPr>
          <p:nvPr>
            <p:ph type="dt" sz="half" idx="10"/>
          </p:nvPr>
        </p:nvSpPr>
        <p:spPr/>
        <p:txBody>
          <a:bodyPr/>
          <a:lstStyle/>
          <a:p>
            <a:fld id="{8B5B56C9-2440-43AF-AC3F-47B1CB628900}" type="datetimeFigureOut">
              <a:rPr lang="en-US" smtClean="0"/>
              <a:t>11/11/2022</a:t>
            </a:fld>
            <a:endParaRPr lang="en-US"/>
          </a:p>
        </p:txBody>
      </p:sp>
      <p:sp>
        <p:nvSpPr>
          <p:cNvPr id="4" name="Footer Placeholder 3">
            <a:extLst>
              <a:ext uri="{FF2B5EF4-FFF2-40B4-BE49-F238E27FC236}">
                <a16:creationId xmlns:a16="http://schemas.microsoft.com/office/drawing/2014/main" id="{FAEE902C-D6CE-4D02-A414-079630FAD0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23226-57B4-421C-8CF2-1AB77942B3EA}"/>
              </a:ext>
            </a:extLst>
          </p:cNvPr>
          <p:cNvSpPr>
            <a:spLocks noGrp="1"/>
          </p:cNvSpPr>
          <p:nvPr>
            <p:ph type="sldNum" sz="quarter" idx="12"/>
          </p:nvPr>
        </p:nvSpPr>
        <p:spPr/>
        <p:txBody>
          <a:bodyPr/>
          <a:lstStyle/>
          <a:p>
            <a:fld id="{148F1BDB-857D-4B5D-AB48-B1C965A1F421}" type="slidenum">
              <a:rPr lang="en-US" smtClean="0"/>
              <a:t>‹#›</a:t>
            </a:fld>
            <a:endParaRPr lang="en-US"/>
          </a:p>
        </p:txBody>
      </p:sp>
    </p:spTree>
    <p:extLst>
      <p:ext uri="{BB962C8B-B14F-4D97-AF65-F5344CB8AC3E}">
        <p14:creationId xmlns:p14="http://schemas.microsoft.com/office/powerpoint/2010/main" val="427853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9786C-63D3-45D4-A31A-EBC72FA582DB}"/>
              </a:ext>
            </a:extLst>
          </p:cNvPr>
          <p:cNvSpPr>
            <a:spLocks noGrp="1"/>
          </p:cNvSpPr>
          <p:nvPr>
            <p:ph type="dt" sz="half" idx="10"/>
          </p:nvPr>
        </p:nvSpPr>
        <p:spPr/>
        <p:txBody>
          <a:bodyPr/>
          <a:lstStyle/>
          <a:p>
            <a:fld id="{8B5B56C9-2440-43AF-AC3F-47B1CB628900}" type="datetimeFigureOut">
              <a:rPr lang="en-US" smtClean="0"/>
              <a:t>11/11/2022</a:t>
            </a:fld>
            <a:endParaRPr lang="en-US"/>
          </a:p>
        </p:txBody>
      </p:sp>
      <p:sp>
        <p:nvSpPr>
          <p:cNvPr id="3" name="Footer Placeholder 2">
            <a:extLst>
              <a:ext uri="{FF2B5EF4-FFF2-40B4-BE49-F238E27FC236}">
                <a16:creationId xmlns:a16="http://schemas.microsoft.com/office/drawing/2014/main" id="{FE59F7D9-07A4-496E-87F3-8BF8FE6C60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073860-8AC5-4DA7-93BB-410AD6847FAA}"/>
              </a:ext>
            </a:extLst>
          </p:cNvPr>
          <p:cNvSpPr>
            <a:spLocks noGrp="1"/>
          </p:cNvSpPr>
          <p:nvPr>
            <p:ph type="sldNum" sz="quarter" idx="12"/>
          </p:nvPr>
        </p:nvSpPr>
        <p:spPr/>
        <p:txBody>
          <a:bodyPr/>
          <a:lstStyle/>
          <a:p>
            <a:fld id="{148F1BDB-857D-4B5D-AB48-B1C965A1F421}" type="slidenum">
              <a:rPr lang="en-US" smtClean="0"/>
              <a:t>‹#›</a:t>
            </a:fld>
            <a:endParaRPr lang="en-US"/>
          </a:p>
        </p:txBody>
      </p:sp>
    </p:spTree>
    <p:extLst>
      <p:ext uri="{BB962C8B-B14F-4D97-AF65-F5344CB8AC3E}">
        <p14:creationId xmlns:p14="http://schemas.microsoft.com/office/powerpoint/2010/main" val="403096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C3B47-749B-4E4F-B0DE-A6F11BF0C9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46D6DF-CC68-45FE-803B-9FC5349389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482E9E-F101-44BC-95F6-93C93AAC6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57B2F-2F56-4457-842C-916940B21D26}"/>
              </a:ext>
            </a:extLst>
          </p:cNvPr>
          <p:cNvSpPr>
            <a:spLocks noGrp="1"/>
          </p:cNvSpPr>
          <p:nvPr>
            <p:ph type="dt" sz="half" idx="10"/>
          </p:nvPr>
        </p:nvSpPr>
        <p:spPr/>
        <p:txBody>
          <a:bodyPr/>
          <a:lstStyle/>
          <a:p>
            <a:fld id="{8B5B56C9-2440-43AF-AC3F-47B1CB628900}" type="datetimeFigureOut">
              <a:rPr lang="en-US" smtClean="0"/>
              <a:t>11/11/2022</a:t>
            </a:fld>
            <a:endParaRPr lang="en-US"/>
          </a:p>
        </p:txBody>
      </p:sp>
      <p:sp>
        <p:nvSpPr>
          <p:cNvPr id="6" name="Footer Placeholder 5">
            <a:extLst>
              <a:ext uri="{FF2B5EF4-FFF2-40B4-BE49-F238E27FC236}">
                <a16:creationId xmlns:a16="http://schemas.microsoft.com/office/drawing/2014/main" id="{1EEA4411-21B5-4487-B86D-2438BEA17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44FBA-1D5A-423B-8CE6-FBB95C87244A}"/>
              </a:ext>
            </a:extLst>
          </p:cNvPr>
          <p:cNvSpPr>
            <a:spLocks noGrp="1"/>
          </p:cNvSpPr>
          <p:nvPr>
            <p:ph type="sldNum" sz="quarter" idx="12"/>
          </p:nvPr>
        </p:nvSpPr>
        <p:spPr/>
        <p:txBody>
          <a:bodyPr/>
          <a:lstStyle/>
          <a:p>
            <a:fld id="{148F1BDB-857D-4B5D-AB48-B1C965A1F421}" type="slidenum">
              <a:rPr lang="en-US" smtClean="0"/>
              <a:t>‹#›</a:t>
            </a:fld>
            <a:endParaRPr lang="en-US"/>
          </a:p>
        </p:txBody>
      </p:sp>
    </p:spTree>
    <p:extLst>
      <p:ext uri="{BB962C8B-B14F-4D97-AF65-F5344CB8AC3E}">
        <p14:creationId xmlns:p14="http://schemas.microsoft.com/office/powerpoint/2010/main" val="79479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D32E-BAC9-4BF3-8564-3540E6FB3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A1C8E1-EB9B-46AC-9BDF-F7DB1127FB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695563-EA08-49C1-8E1E-B7869971D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93DB9F-8F60-4451-B07F-51585FF82E9F}"/>
              </a:ext>
            </a:extLst>
          </p:cNvPr>
          <p:cNvSpPr>
            <a:spLocks noGrp="1"/>
          </p:cNvSpPr>
          <p:nvPr>
            <p:ph type="dt" sz="half" idx="10"/>
          </p:nvPr>
        </p:nvSpPr>
        <p:spPr/>
        <p:txBody>
          <a:bodyPr/>
          <a:lstStyle/>
          <a:p>
            <a:fld id="{8B5B56C9-2440-43AF-AC3F-47B1CB628900}" type="datetimeFigureOut">
              <a:rPr lang="en-US" smtClean="0"/>
              <a:t>11/11/2022</a:t>
            </a:fld>
            <a:endParaRPr lang="en-US"/>
          </a:p>
        </p:txBody>
      </p:sp>
      <p:sp>
        <p:nvSpPr>
          <p:cNvPr id="6" name="Footer Placeholder 5">
            <a:extLst>
              <a:ext uri="{FF2B5EF4-FFF2-40B4-BE49-F238E27FC236}">
                <a16:creationId xmlns:a16="http://schemas.microsoft.com/office/drawing/2014/main" id="{93639623-7D19-4536-A470-2F565430D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811535-A8D2-4C9D-952E-2A3832B994D8}"/>
              </a:ext>
            </a:extLst>
          </p:cNvPr>
          <p:cNvSpPr>
            <a:spLocks noGrp="1"/>
          </p:cNvSpPr>
          <p:nvPr>
            <p:ph type="sldNum" sz="quarter" idx="12"/>
          </p:nvPr>
        </p:nvSpPr>
        <p:spPr/>
        <p:txBody>
          <a:bodyPr/>
          <a:lstStyle/>
          <a:p>
            <a:fld id="{148F1BDB-857D-4B5D-AB48-B1C965A1F421}" type="slidenum">
              <a:rPr lang="en-US" smtClean="0"/>
              <a:t>‹#›</a:t>
            </a:fld>
            <a:endParaRPr lang="en-US"/>
          </a:p>
        </p:txBody>
      </p:sp>
    </p:spTree>
    <p:extLst>
      <p:ext uri="{BB962C8B-B14F-4D97-AF65-F5344CB8AC3E}">
        <p14:creationId xmlns:p14="http://schemas.microsoft.com/office/powerpoint/2010/main" val="99543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93C3C-E5FF-47FB-9A48-2E6C904AB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DD719B-CEF4-4CD7-8A3C-3A7BF08A0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0CA7D-1F27-4511-8372-0DF697A1F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B56C9-2440-43AF-AC3F-47B1CB628900}" type="datetimeFigureOut">
              <a:rPr lang="en-US" smtClean="0"/>
              <a:t>11/11/2022</a:t>
            </a:fld>
            <a:endParaRPr lang="en-US"/>
          </a:p>
        </p:txBody>
      </p:sp>
      <p:sp>
        <p:nvSpPr>
          <p:cNvPr id="5" name="Footer Placeholder 4">
            <a:extLst>
              <a:ext uri="{FF2B5EF4-FFF2-40B4-BE49-F238E27FC236}">
                <a16:creationId xmlns:a16="http://schemas.microsoft.com/office/drawing/2014/main" id="{CD177CC0-5CA6-4357-A1A5-678BF86737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A32A83-46D8-4305-BA8D-8DBBE3D166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F1BDB-857D-4B5D-AB48-B1C965A1F421}" type="slidenum">
              <a:rPr lang="en-US" smtClean="0"/>
              <a:t>‹#›</a:t>
            </a:fld>
            <a:endParaRPr lang="en-US"/>
          </a:p>
        </p:txBody>
      </p:sp>
    </p:spTree>
    <p:extLst>
      <p:ext uri="{BB962C8B-B14F-4D97-AF65-F5344CB8AC3E}">
        <p14:creationId xmlns:p14="http://schemas.microsoft.com/office/powerpoint/2010/main" val="290966211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440A-0CB9-438D-9B98-5C0F30253F98}"/>
              </a:ext>
            </a:extLst>
          </p:cNvPr>
          <p:cNvSpPr>
            <a:spLocks noGrp="1"/>
          </p:cNvSpPr>
          <p:nvPr>
            <p:ph type="ctrTitle"/>
          </p:nvPr>
        </p:nvSpPr>
        <p:spPr>
          <a:xfrm>
            <a:off x="1699098" y="1647657"/>
            <a:ext cx="9144000" cy="2387600"/>
          </a:xfrm>
        </p:spPr>
        <p:txBody>
          <a:bodyPr>
            <a:normAutofit fontScale="90000"/>
          </a:bodyPr>
          <a:lstStyle/>
          <a:p>
            <a:r>
              <a:rPr lang="en-US" sz="4800" dirty="0">
                <a:solidFill>
                  <a:schemeClr val="accent5">
                    <a:lumMod val="40000"/>
                    <a:lumOff val="60000"/>
                  </a:schemeClr>
                </a:solidFill>
              </a:rPr>
              <a:t>Completing the PHNST</a:t>
            </a:r>
            <a:br>
              <a:rPr lang="en-US" sz="4800" dirty="0">
                <a:solidFill>
                  <a:schemeClr val="accent5">
                    <a:lumMod val="40000"/>
                    <a:lumOff val="60000"/>
                  </a:schemeClr>
                </a:solidFill>
              </a:rPr>
            </a:br>
            <a:r>
              <a:rPr lang="en-US" sz="4800" dirty="0">
                <a:solidFill>
                  <a:schemeClr val="accent5">
                    <a:lumMod val="40000"/>
                    <a:lumOff val="60000"/>
                  </a:schemeClr>
                </a:solidFill>
              </a:rPr>
              <a:t>in Northern Loudoun</a:t>
            </a:r>
            <a:br>
              <a:rPr lang="en-US" sz="4000" dirty="0">
                <a:solidFill>
                  <a:srgbClr val="C00000"/>
                </a:solidFill>
              </a:rPr>
            </a:br>
            <a:br>
              <a:rPr lang="en-US" sz="4000" dirty="0">
                <a:solidFill>
                  <a:srgbClr val="C00000"/>
                </a:solidFill>
              </a:rPr>
            </a:br>
            <a:r>
              <a:rPr lang="en-US" sz="3600" dirty="0">
                <a:solidFill>
                  <a:schemeClr val="accent5">
                    <a:lumMod val="40000"/>
                    <a:lumOff val="60000"/>
                  </a:schemeClr>
                </a:solidFill>
              </a:rPr>
              <a:t>November 2022</a:t>
            </a:r>
          </a:p>
        </p:txBody>
      </p:sp>
      <p:pic>
        <p:nvPicPr>
          <p:cNvPr id="7" name="Picture 6" descr="A picture containing table&#10;&#10;Description automatically generated">
            <a:extLst>
              <a:ext uri="{FF2B5EF4-FFF2-40B4-BE49-F238E27FC236}">
                <a16:creationId xmlns:a16="http://schemas.microsoft.com/office/drawing/2014/main" id="{674AA670-AAE3-403B-A372-05D66EBA3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340" y="4996169"/>
            <a:ext cx="2051320" cy="1478936"/>
          </a:xfrm>
          <a:prstGeom prst="rect">
            <a:avLst/>
          </a:prstGeom>
        </p:spPr>
      </p:pic>
    </p:spTree>
    <p:extLst>
      <p:ext uri="{BB962C8B-B14F-4D97-AF65-F5344CB8AC3E}">
        <p14:creationId xmlns:p14="http://schemas.microsoft.com/office/powerpoint/2010/main" val="288402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EC52-ADF4-4590-B401-37634F72B444}"/>
              </a:ext>
            </a:extLst>
          </p:cNvPr>
          <p:cNvSpPr>
            <a:spLocks noGrp="1"/>
          </p:cNvSpPr>
          <p:nvPr>
            <p:ph type="title"/>
          </p:nvPr>
        </p:nvSpPr>
        <p:spPr/>
        <p:txBody>
          <a:bodyPr>
            <a:normAutofit/>
          </a:bodyPr>
          <a:lstStyle/>
          <a:p>
            <a:r>
              <a:rPr lang="en-US" dirty="0"/>
              <a:t>Next Steps to complete PHNST here</a:t>
            </a:r>
          </a:p>
        </p:txBody>
      </p:sp>
      <p:sp>
        <p:nvSpPr>
          <p:cNvPr id="3" name="Content Placeholder 2">
            <a:extLst>
              <a:ext uri="{FF2B5EF4-FFF2-40B4-BE49-F238E27FC236}">
                <a16:creationId xmlns:a16="http://schemas.microsoft.com/office/drawing/2014/main" id="{25063F24-8EBF-4F84-A761-039BFA4F86DA}"/>
              </a:ext>
            </a:extLst>
          </p:cNvPr>
          <p:cNvSpPr>
            <a:spLocks noGrp="1"/>
          </p:cNvSpPr>
          <p:nvPr>
            <p:ph idx="1"/>
          </p:nvPr>
        </p:nvSpPr>
        <p:spPr>
          <a:xfrm>
            <a:off x="699319" y="1690688"/>
            <a:ext cx="10793361" cy="4351338"/>
          </a:xfrm>
        </p:spPr>
        <p:txBody>
          <a:bodyPr>
            <a:normAutofit fontScale="85000" lnSpcReduction="20000"/>
          </a:bodyPr>
          <a:lstStyle/>
          <a:p>
            <a:r>
              <a:rPr lang="en-US" dirty="0"/>
              <a:t>LWCF funds for two rights-of-way</a:t>
            </a:r>
          </a:p>
          <a:p>
            <a:r>
              <a:rPr lang="en-US" dirty="0"/>
              <a:t>We seek VDOT to:</a:t>
            </a:r>
          </a:p>
          <a:p>
            <a:pPr lvl="1"/>
            <a:r>
              <a:rPr lang="en-US" dirty="0"/>
              <a:t>Allow trail on their land south of Rt 340 to be designated as PHNST</a:t>
            </a:r>
          </a:p>
          <a:p>
            <a:pPr lvl="1"/>
            <a:r>
              <a:rPr lang="en-US" dirty="0"/>
              <a:t>Allow use of public part of parking lot (as shown on Slide 4)</a:t>
            </a:r>
          </a:p>
          <a:p>
            <a:pPr lvl="1"/>
            <a:r>
              <a:rPr lang="en-US" dirty="0"/>
              <a:t>Allow safe crossing of Rt. 340 at Rt 671</a:t>
            </a:r>
          </a:p>
          <a:p>
            <a:r>
              <a:rPr lang="en-US" dirty="0"/>
              <a:t>We seek NPS/HFNHP to:</a:t>
            </a:r>
          </a:p>
          <a:p>
            <a:pPr lvl="1"/>
            <a:r>
              <a:rPr lang="en-US" dirty="0"/>
              <a:t>Open, with help of volunteers, the part of the Loudoun Heights trail from Split Rock to Rt. 340 (this was part of the Appalachian Trail in the 1980s)</a:t>
            </a:r>
          </a:p>
          <a:p>
            <a:pPr lvl="1"/>
            <a:r>
              <a:rPr lang="en-US" dirty="0"/>
              <a:t>Allow use of </a:t>
            </a:r>
            <a:r>
              <a:rPr lang="en-US" dirty="0" err="1"/>
              <a:t>Potoma</a:t>
            </a:r>
            <a:r>
              <a:rPr lang="en-US" dirty="0"/>
              <a:t> Wayside for PHNST</a:t>
            </a:r>
          </a:p>
          <a:p>
            <a:pPr lvl="2"/>
            <a:r>
              <a:rPr lang="en-US" dirty="0"/>
              <a:t>May need a way to discourage boaters from landing here</a:t>
            </a:r>
          </a:p>
          <a:p>
            <a:pPr lvl="1"/>
            <a:r>
              <a:rPr lang="en-US" dirty="0"/>
              <a:t>Allow use of Short Hill for PHNST</a:t>
            </a:r>
          </a:p>
          <a:p>
            <a:pPr lvl="2"/>
            <a:r>
              <a:rPr lang="en-US" dirty="0"/>
              <a:t>Need route at Devils Elbow (where 19</a:t>
            </a:r>
            <a:r>
              <a:rPr lang="en-US" baseline="30000" dirty="0"/>
              <a:t>th</a:t>
            </a:r>
            <a:r>
              <a:rPr lang="en-US" dirty="0"/>
              <a:t> century road has washed away)</a:t>
            </a:r>
          </a:p>
          <a:p>
            <a:pPr lvl="2"/>
            <a:r>
              <a:rPr lang="en-US" dirty="0"/>
              <a:t>Includes connection to Georges Mill Road</a:t>
            </a:r>
          </a:p>
          <a:p>
            <a:r>
              <a:rPr lang="en-US" dirty="0"/>
              <a:t>Small public parking lot should be developed at north end of Georges Mill Rd.</a:t>
            </a:r>
          </a:p>
          <a:p>
            <a:pPr lvl="1"/>
            <a:endParaRPr lang="en-US" dirty="0"/>
          </a:p>
          <a:p>
            <a:pPr lvl="1"/>
            <a:endParaRPr lang="en-US" dirty="0">
              <a:solidFill>
                <a:srgbClr val="FF5D5D"/>
              </a:solidFill>
            </a:endParaRPr>
          </a:p>
        </p:txBody>
      </p:sp>
    </p:spTree>
    <p:extLst>
      <p:ext uri="{BB962C8B-B14F-4D97-AF65-F5344CB8AC3E}">
        <p14:creationId xmlns:p14="http://schemas.microsoft.com/office/powerpoint/2010/main" val="304010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ipboard04">
            <a:extLst>
              <a:ext uri="{FF2B5EF4-FFF2-40B4-BE49-F238E27FC236}">
                <a16:creationId xmlns:a16="http://schemas.microsoft.com/office/drawing/2014/main" id="{D2881DE7-C336-40BB-AC3B-42865B601E7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060"/>
            <a:ext cx="12192000" cy="6834187"/>
          </a:xfrm>
          <a:prstGeom prst="rect">
            <a:avLst/>
          </a:prstGeom>
        </p:spPr>
      </p:pic>
      <p:sp>
        <p:nvSpPr>
          <p:cNvPr id="2" name="Freeform: Shape 1">
            <a:extLst>
              <a:ext uri="{FF2B5EF4-FFF2-40B4-BE49-F238E27FC236}">
                <a16:creationId xmlns:a16="http://schemas.microsoft.com/office/drawing/2014/main" id="{22B03C77-16E1-47B5-9284-9A4C5E22B553}"/>
              </a:ext>
            </a:extLst>
          </p:cNvPr>
          <p:cNvSpPr/>
          <p:nvPr/>
        </p:nvSpPr>
        <p:spPr>
          <a:xfrm>
            <a:off x="8361575" y="0"/>
            <a:ext cx="782425" cy="18854"/>
          </a:xfrm>
          <a:custGeom>
            <a:avLst/>
            <a:gdLst>
              <a:gd name="connsiteX0" fmla="*/ 782425 w 782425"/>
              <a:gd name="connsiteY0" fmla="*/ 18854 h 18854"/>
              <a:gd name="connsiteX1" fmla="*/ 0 w 782425"/>
              <a:gd name="connsiteY1" fmla="*/ 0 h 18854"/>
            </a:gdLst>
            <a:ahLst/>
            <a:cxnLst>
              <a:cxn ang="0">
                <a:pos x="connsiteX0" y="connsiteY0"/>
              </a:cxn>
              <a:cxn ang="0">
                <a:pos x="connsiteX1" y="connsiteY1"/>
              </a:cxn>
            </a:cxnLst>
            <a:rect l="l" t="t" r="r" b="b"/>
            <a:pathLst>
              <a:path w="782425" h="18854">
                <a:moveTo>
                  <a:pt x="782425" y="18854"/>
                </a:moveTo>
                <a:lnTo>
                  <a:pt x="0" y="0"/>
                </a:lnTo>
              </a:path>
            </a:pathLst>
          </a:cu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6129BDA-3C7B-48B8-BF0E-2EAD09F026AC}"/>
              </a:ext>
            </a:extLst>
          </p:cNvPr>
          <p:cNvSpPr/>
          <p:nvPr/>
        </p:nvSpPr>
        <p:spPr>
          <a:xfrm rot="1014361">
            <a:off x="5130307" y="199128"/>
            <a:ext cx="844967" cy="214845"/>
          </a:xfrm>
          <a:prstGeom prst="ellipse">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417B34D-A35A-4D20-95A8-B6448381E50C}"/>
              </a:ext>
            </a:extLst>
          </p:cNvPr>
          <p:cNvSpPr txBox="1"/>
          <p:nvPr/>
        </p:nvSpPr>
        <p:spPr>
          <a:xfrm>
            <a:off x="3253946" y="347524"/>
            <a:ext cx="1377300" cy="369332"/>
          </a:xfrm>
          <a:prstGeom prst="rect">
            <a:avLst/>
          </a:prstGeom>
          <a:noFill/>
        </p:spPr>
        <p:txBody>
          <a:bodyPr wrap="none" rtlCol="0">
            <a:spAutoFit/>
          </a:bodyPr>
          <a:lstStyle/>
          <a:p>
            <a:r>
              <a:rPr lang="en-US" dirty="0">
                <a:solidFill>
                  <a:schemeClr val="bg1"/>
                </a:solidFill>
              </a:rPr>
              <a:t>Loudoun </a:t>
            </a:r>
            <a:r>
              <a:rPr lang="en-US" dirty="0" err="1">
                <a:solidFill>
                  <a:schemeClr val="bg1"/>
                </a:solidFill>
              </a:rPr>
              <a:t>Hts</a:t>
            </a:r>
            <a:endParaRPr lang="en-US" dirty="0">
              <a:solidFill>
                <a:schemeClr val="bg1"/>
              </a:solidFill>
            </a:endParaRPr>
          </a:p>
        </p:txBody>
      </p:sp>
      <p:sp>
        <p:nvSpPr>
          <p:cNvPr id="7" name="TextBox 6">
            <a:extLst>
              <a:ext uri="{FF2B5EF4-FFF2-40B4-BE49-F238E27FC236}">
                <a16:creationId xmlns:a16="http://schemas.microsoft.com/office/drawing/2014/main" id="{E1109880-D2F5-4823-BF80-BF4D7B943A06}"/>
              </a:ext>
            </a:extLst>
          </p:cNvPr>
          <p:cNvSpPr txBox="1"/>
          <p:nvPr/>
        </p:nvSpPr>
        <p:spPr>
          <a:xfrm rot="3579572">
            <a:off x="8007169" y="2007450"/>
            <a:ext cx="1723292" cy="369332"/>
          </a:xfrm>
          <a:prstGeom prst="rect">
            <a:avLst/>
          </a:prstGeom>
          <a:noFill/>
        </p:spPr>
        <p:txBody>
          <a:bodyPr wrap="none" rtlCol="0">
            <a:spAutoFit/>
          </a:bodyPr>
          <a:lstStyle/>
          <a:p>
            <a:r>
              <a:rPr lang="en-US" dirty="0">
                <a:solidFill>
                  <a:schemeClr val="bg1"/>
                </a:solidFill>
              </a:rPr>
              <a:t>Georges Mill Rd.</a:t>
            </a:r>
          </a:p>
        </p:txBody>
      </p:sp>
      <p:sp>
        <p:nvSpPr>
          <p:cNvPr id="8" name="TextBox 7">
            <a:extLst>
              <a:ext uri="{FF2B5EF4-FFF2-40B4-BE49-F238E27FC236}">
                <a16:creationId xmlns:a16="http://schemas.microsoft.com/office/drawing/2014/main" id="{B3D49189-8346-4D75-B294-EABBB2E9343F}"/>
              </a:ext>
            </a:extLst>
          </p:cNvPr>
          <p:cNvSpPr txBox="1"/>
          <p:nvPr/>
        </p:nvSpPr>
        <p:spPr>
          <a:xfrm rot="19088533">
            <a:off x="7656158" y="248670"/>
            <a:ext cx="1410835" cy="369332"/>
          </a:xfrm>
          <a:prstGeom prst="rect">
            <a:avLst/>
          </a:prstGeom>
          <a:noFill/>
        </p:spPr>
        <p:txBody>
          <a:bodyPr wrap="none" rtlCol="0">
            <a:spAutoFit/>
          </a:bodyPr>
          <a:lstStyle/>
          <a:p>
            <a:r>
              <a:rPr lang="en-US" dirty="0">
                <a:solidFill>
                  <a:schemeClr val="bg1"/>
                </a:solidFill>
              </a:rPr>
              <a:t>Devil’s Elbow</a:t>
            </a:r>
          </a:p>
        </p:txBody>
      </p:sp>
      <p:sp>
        <p:nvSpPr>
          <p:cNvPr id="9" name="TextBox 8">
            <a:extLst>
              <a:ext uri="{FF2B5EF4-FFF2-40B4-BE49-F238E27FC236}">
                <a16:creationId xmlns:a16="http://schemas.microsoft.com/office/drawing/2014/main" id="{25024B81-4CEF-48DD-8E06-38C659358F31}"/>
              </a:ext>
            </a:extLst>
          </p:cNvPr>
          <p:cNvSpPr txBox="1"/>
          <p:nvPr/>
        </p:nvSpPr>
        <p:spPr>
          <a:xfrm>
            <a:off x="7568773" y="886503"/>
            <a:ext cx="919867" cy="646331"/>
          </a:xfrm>
          <a:prstGeom prst="rect">
            <a:avLst/>
          </a:prstGeom>
          <a:noFill/>
        </p:spPr>
        <p:txBody>
          <a:bodyPr wrap="none" rtlCol="0">
            <a:spAutoFit/>
          </a:bodyPr>
          <a:lstStyle/>
          <a:p>
            <a:r>
              <a:rPr lang="en-US" dirty="0">
                <a:solidFill>
                  <a:schemeClr val="bg1"/>
                </a:solidFill>
              </a:rPr>
              <a:t>Buzzard</a:t>
            </a:r>
          </a:p>
          <a:p>
            <a:r>
              <a:rPr lang="en-US" dirty="0">
                <a:solidFill>
                  <a:schemeClr val="bg1"/>
                </a:solidFill>
              </a:rPr>
              <a:t>Rock</a:t>
            </a:r>
          </a:p>
        </p:txBody>
      </p:sp>
      <p:sp>
        <p:nvSpPr>
          <p:cNvPr id="10" name="TextBox 9">
            <a:extLst>
              <a:ext uri="{FF2B5EF4-FFF2-40B4-BE49-F238E27FC236}">
                <a16:creationId xmlns:a16="http://schemas.microsoft.com/office/drawing/2014/main" id="{3573652A-BDA2-4635-8E2F-E34315F46865}"/>
              </a:ext>
            </a:extLst>
          </p:cNvPr>
          <p:cNvSpPr txBox="1"/>
          <p:nvPr/>
        </p:nvSpPr>
        <p:spPr>
          <a:xfrm>
            <a:off x="10680348" y="3527331"/>
            <a:ext cx="1444626" cy="923330"/>
          </a:xfrm>
          <a:prstGeom prst="rect">
            <a:avLst/>
          </a:prstGeom>
          <a:noFill/>
        </p:spPr>
        <p:txBody>
          <a:bodyPr wrap="none" rtlCol="0">
            <a:spAutoFit/>
          </a:bodyPr>
          <a:lstStyle/>
          <a:p>
            <a:pPr algn="r"/>
            <a:r>
              <a:rPr lang="en-US" dirty="0">
                <a:solidFill>
                  <a:schemeClr val="bg1"/>
                </a:solidFill>
              </a:rPr>
              <a:t>To</a:t>
            </a:r>
          </a:p>
          <a:p>
            <a:pPr algn="r"/>
            <a:r>
              <a:rPr lang="en-US" dirty="0">
                <a:solidFill>
                  <a:schemeClr val="bg1"/>
                </a:solidFill>
              </a:rPr>
              <a:t>Lovettsville &amp;</a:t>
            </a:r>
          </a:p>
          <a:p>
            <a:pPr algn="r"/>
            <a:r>
              <a:rPr lang="en-US" dirty="0">
                <a:solidFill>
                  <a:schemeClr val="bg1"/>
                </a:solidFill>
              </a:rPr>
              <a:t>Leesburg</a:t>
            </a:r>
          </a:p>
        </p:txBody>
      </p:sp>
      <p:sp>
        <p:nvSpPr>
          <p:cNvPr id="11" name="TextBox 10">
            <a:extLst>
              <a:ext uri="{FF2B5EF4-FFF2-40B4-BE49-F238E27FC236}">
                <a16:creationId xmlns:a16="http://schemas.microsoft.com/office/drawing/2014/main" id="{8CB6D149-C6B1-4FBC-98CB-69AE91222BEF}"/>
              </a:ext>
            </a:extLst>
          </p:cNvPr>
          <p:cNvSpPr txBox="1"/>
          <p:nvPr/>
        </p:nvSpPr>
        <p:spPr>
          <a:xfrm rot="18653079">
            <a:off x="5688392" y="2163968"/>
            <a:ext cx="2019977" cy="369332"/>
          </a:xfrm>
          <a:prstGeom prst="rect">
            <a:avLst/>
          </a:prstGeom>
          <a:noFill/>
        </p:spPr>
        <p:txBody>
          <a:bodyPr wrap="none" rtlCol="0">
            <a:spAutoFit/>
          </a:bodyPr>
          <a:lstStyle/>
          <a:p>
            <a:r>
              <a:rPr lang="en-US" dirty="0">
                <a:solidFill>
                  <a:schemeClr val="bg1"/>
                </a:solidFill>
              </a:rPr>
              <a:t>Short Hill Mountain</a:t>
            </a:r>
          </a:p>
        </p:txBody>
      </p:sp>
      <p:sp>
        <p:nvSpPr>
          <p:cNvPr id="12" name="TextBox 11">
            <a:extLst>
              <a:ext uri="{FF2B5EF4-FFF2-40B4-BE49-F238E27FC236}">
                <a16:creationId xmlns:a16="http://schemas.microsoft.com/office/drawing/2014/main" id="{147957A0-01E2-41C5-B74C-11DB4677F255}"/>
              </a:ext>
            </a:extLst>
          </p:cNvPr>
          <p:cNvSpPr txBox="1"/>
          <p:nvPr/>
        </p:nvSpPr>
        <p:spPr>
          <a:xfrm>
            <a:off x="2384854" y="-62782"/>
            <a:ext cx="1459246" cy="369332"/>
          </a:xfrm>
          <a:prstGeom prst="rect">
            <a:avLst/>
          </a:prstGeom>
          <a:noFill/>
        </p:spPr>
        <p:txBody>
          <a:bodyPr wrap="none" rtlCol="0">
            <a:spAutoFit/>
          </a:bodyPr>
          <a:lstStyle/>
          <a:p>
            <a:r>
              <a:rPr lang="en-US" dirty="0">
                <a:solidFill>
                  <a:schemeClr val="bg1"/>
                </a:solidFill>
              </a:rPr>
              <a:t>Harpers Ferry</a:t>
            </a:r>
          </a:p>
        </p:txBody>
      </p:sp>
      <p:sp>
        <p:nvSpPr>
          <p:cNvPr id="5" name="TextBox 4">
            <a:extLst>
              <a:ext uri="{FF2B5EF4-FFF2-40B4-BE49-F238E27FC236}">
                <a16:creationId xmlns:a16="http://schemas.microsoft.com/office/drawing/2014/main" id="{AA8A06B2-F75A-4E78-A7E2-CA191C3C64FB}"/>
              </a:ext>
            </a:extLst>
          </p:cNvPr>
          <p:cNvSpPr txBox="1"/>
          <p:nvPr/>
        </p:nvSpPr>
        <p:spPr>
          <a:xfrm>
            <a:off x="9339174" y="1041590"/>
            <a:ext cx="1659365" cy="1384995"/>
          </a:xfrm>
          <a:prstGeom prst="rect">
            <a:avLst/>
          </a:prstGeom>
          <a:noFill/>
        </p:spPr>
        <p:txBody>
          <a:bodyPr wrap="none" rtlCol="0">
            <a:spAutoFit/>
          </a:bodyPr>
          <a:lstStyle/>
          <a:p>
            <a:r>
              <a:rPr lang="en-US" sz="2800" b="1" dirty="0">
                <a:solidFill>
                  <a:srgbClr val="00B0F0"/>
                </a:solidFill>
              </a:rPr>
              <a:t>Planned</a:t>
            </a:r>
          </a:p>
          <a:p>
            <a:r>
              <a:rPr lang="en-US" sz="2800" b="1" dirty="0">
                <a:solidFill>
                  <a:srgbClr val="00B0F0"/>
                </a:solidFill>
              </a:rPr>
              <a:t>Route for </a:t>
            </a:r>
          </a:p>
          <a:p>
            <a:r>
              <a:rPr lang="en-US" sz="2800" b="1" dirty="0">
                <a:solidFill>
                  <a:srgbClr val="00B0F0"/>
                </a:solidFill>
              </a:rPr>
              <a:t>PHNST</a:t>
            </a:r>
          </a:p>
        </p:txBody>
      </p:sp>
      <p:sp>
        <p:nvSpPr>
          <p:cNvPr id="13" name="TextBox 12">
            <a:extLst>
              <a:ext uri="{FF2B5EF4-FFF2-40B4-BE49-F238E27FC236}">
                <a16:creationId xmlns:a16="http://schemas.microsoft.com/office/drawing/2014/main" id="{CC853833-4D9E-41A6-90D3-59D758A1B6AF}"/>
              </a:ext>
            </a:extLst>
          </p:cNvPr>
          <p:cNvSpPr txBox="1"/>
          <p:nvPr/>
        </p:nvSpPr>
        <p:spPr>
          <a:xfrm>
            <a:off x="6239895" y="4207791"/>
            <a:ext cx="6016712" cy="2246769"/>
          </a:xfrm>
          <a:prstGeom prst="rect">
            <a:avLst/>
          </a:prstGeom>
          <a:noFill/>
        </p:spPr>
        <p:txBody>
          <a:bodyPr wrap="none" rtlCol="0">
            <a:spAutoFit/>
          </a:bodyPr>
          <a:lstStyle/>
          <a:p>
            <a:r>
              <a:rPr lang="en-US" sz="2800" b="1" dirty="0">
                <a:solidFill>
                  <a:schemeClr val="bg1"/>
                </a:solidFill>
              </a:rPr>
              <a:t>Two Major Steps Needed</a:t>
            </a:r>
          </a:p>
          <a:p>
            <a:pPr marL="514350" indent="-514350">
              <a:buAutoNum type="arabicPeriod"/>
            </a:pPr>
            <a:r>
              <a:rPr lang="en-US" sz="2800" b="1" dirty="0">
                <a:solidFill>
                  <a:srgbClr val="00B050"/>
                </a:solidFill>
              </a:rPr>
              <a:t>Land Acquisition (LWCF)</a:t>
            </a:r>
          </a:p>
          <a:p>
            <a:pPr marL="514350" indent="-514350">
              <a:buAutoNum type="arabicPeriod"/>
            </a:pPr>
            <a:r>
              <a:rPr lang="en-US" sz="2800" b="1" dirty="0">
                <a:solidFill>
                  <a:srgbClr val="7030A0"/>
                </a:solidFill>
              </a:rPr>
              <a:t>Reopen Loudoun </a:t>
            </a:r>
            <a:r>
              <a:rPr lang="en-US" sz="2800" b="1" dirty="0" err="1">
                <a:solidFill>
                  <a:srgbClr val="7030A0"/>
                </a:solidFill>
              </a:rPr>
              <a:t>Hts</a:t>
            </a:r>
            <a:r>
              <a:rPr lang="en-US" sz="2800" b="1" dirty="0">
                <a:solidFill>
                  <a:srgbClr val="7030A0"/>
                </a:solidFill>
              </a:rPr>
              <a:t> Trail </a:t>
            </a:r>
          </a:p>
          <a:p>
            <a:r>
              <a:rPr lang="en-US" sz="2800" b="1" dirty="0">
                <a:solidFill>
                  <a:srgbClr val="7030A0"/>
                </a:solidFill>
              </a:rPr>
              <a:t>(formerly part of the Appalachian Trail)</a:t>
            </a:r>
          </a:p>
          <a:p>
            <a:r>
              <a:rPr lang="en-US" sz="2800" b="1" dirty="0">
                <a:solidFill>
                  <a:srgbClr val="7030A0"/>
                </a:solidFill>
              </a:rPr>
              <a:t>(HFNP and VDOT land)</a:t>
            </a:r>
          </a:p>
        </p:txBody>
      </p:sp>
      <p:cxnSp>
        <p:nvCxnSpPr>
          <p:cNvPr id="15" name="Straight Arrow Connector 14">
            <a:extLst>
              <a:ext uri="{FF2B5EF4-FFF2-40B4-BE49-F238E27FC236}">
                <a16:creationId xmlns:a16="http://schemas.microsoft.com/office/drawing/2014/main" id="{4C25BCF7-BA30-497D-9B58-593D0041D8AD}"/>
              </a:ext>
            </a:extLst>
          </p:cNvPr>
          <p:cNvCxnSpPr>
            <a:cxnSpLocks/>
          </p:cNvCxnSpPr>
          <p:nvPr/>
        </p:nvCxnSpPr>
        <p:spPr>
          <a:xfrm flipH="1" flipV="1">
            <a:off x="5552790" y="489477"/>
            <a:ext cx="625588" cy="441203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094D033-F5CD-4BA1-A9C2-4AC09977A0DD}"/>
              </a:ext>
            </a:extLst>
          </p:cNvPr>
          <p:cNvCxnSpPr>
            <a:cxnSpLocks/>
          </p:cNvCxnSpPr>
          <p:nvPr/>
        </p:nvCxnSpPr>
        <p:spPr>
          <a:xfrm flipH="1" flipV="1">
            <a:off x="4162395" y="618785"/>
            <a:ext cx="2049496" cy="4809053"/>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9C0D66B-5C24-4DE9-BDD9-D6BEDB24B4E9}"/>
              </a:ext>
            </a:extLst>
          </p:cNvPr>
          <p:cNvSpPr txBox="1"/>
          <p:nvPr/>
        </p:nvSpPr>
        <p:spPr>
          <a:xfrm>
            <a:off x="1261171" y="5069566"/>
            <a:ext cx="1009892" cy="954107"/>
          </a:xfrm>
          <a:prstGeom prst="rect">
            <a:avLst/>
          </a:prstGeom>
          <a:noFill/>
        </p:spPr>
        <p:txBody>
          <a:bodyPr wrap="none" rtlCol="0">
            <a:spAutoFit/>
          </a:bodyPr>
          <a:lstStyle/>
          <a:p>
            <a:r>
              <a:rPr lang="en-US" sz="2800" dirty="0">
                <a:solidFill>
                  <a:srgbClr val="00B0F0"/>
                </a:solidFill>
              </a:rPr>
              <a:t>State </a:t>
            </a:r>
          </a:p>
          <a:p>
            <a:r>
              <a:rPr lang="en-US" sz="2800" dirty="0">
                <a:solidFill>
                  <a:srgbClr val="00B0F0"/>
                </a:solidFill>
              </a:rPr>
              <a:t>Park</a:t>
            </a:r>
          </a:p>
        </p:txBody>
      </p:sp>
      <p:sp>
        <p:nvSpPr>
          <p:cNvPr id="18" name="TextBox 17">
            <a:extLst>
              <a:ext uri="{FF2B5EF4-FFF2-40B4-BE49-F238E27FC236}">
                <a16:creationId xmlns:a16="http://schemas.microsoft.com/office/drawing/2014/main" id="{9CDCCE1D-46B0-4B1D-BF50-602969474ED8}"/>
              </a:ext>
            </a:extLst>
          </p:cNvPr>
          <p:cNvSpPr txBox="1"/>
          <p:nvPr/>
        </p:nvSpPr>
        <p:spPr>
          <a:xfrm rot="20211989">
            <a:off x="4318556" y="2432920"/>
            <a:ext cx="4541749" cy="769441"/>
          </a:xfrm>
          <a:prstGeom prst="rect">
            <a:avLst/>
          </a:prstGeom>
          <a:noFill/>
        </p:spPr>
        <p:txBody>
          <a:bodyPr wrap="square" rtlCol="0">
            <a:spAutoFit/>
          </a:bodyPr>
          <a:lstStyle/>
          <a:p>
            <a:r>
              <a:rPr lang="en-US" sz="4400" b="1" dirty="0">
                <a:solidFill>
                  <a:schemeClr val="tx1">
                    <a:lumMod val="65000"/>
                  </a:schemeClr>
                </a:solidFill>
              </a:rPr>
              <a:t>Private Property</a:t>
            </a:r>
          </a:p>
        </p:txBody>
      </p:sp>
    </p:spTree>
    <p:extLst>
      <p:ext uri="{BB962C8B-B14F-4D97-AF65-F5344CB8AC3E}">
        <p14:creationId xmlns:p14="http://schemas.microsoft.com/office/powerpoint/2010/main" val="111122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A7BFA3E7-C69A-438F-AFFE-F8D4CCA42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1160"/>
            <a:ext cx="12192000" cy="5195680"/>
          </a:xfrm>
          <a:prstGeom prst="rect">
            <a:avLst/>
          </a:prstGeom>
        </p:spPr>
      </p:pic>
      <p:sp>
        <p:nvSpPr>
          <p:cNvPr id="8" name="TextBox 7">
            <a:extLst>
              <a:ext uri="{FF2B5EF4-FFF2-40B4-BE49-F238E27FC236}">
                <a16:creationId xmlns:a16="http://schemas.microsoft.com/office/drawing/2014/main" id="{704D7502-318C-46E3-85BA-B40D84C03A81}"/>
              </a:ext>
            </a:extLst>
          </p:cNvPr>
          <p:cNvSpPr txBox="1"/>
          <p:nvPr/>
        </p:nvSpPr>
        <p:spPr>
          <a:xfrm>
            <a:off x="6147284" y="4356873"/>
            <a:ext cx="5173276" cy="1569660"/>
          </a:xfrm>
          <a:prstGeom prst="rect">
            <a:avLst/>
          </a:prstGeom>
          <a:solidFill>
            <a:schemeClr val="tx1"/>
          </a:solidFill>
        </p:spPr>
        <p:txBody>
          <a:bodyPr wrap="none" rtlCol="0">
            <a:spAutoFit/>
          </a:bodyPr>
          <a:lstStyle/>
          <a:p>
            <a:r>
              <a:rPr lang="en-US" sz="2400" b="1" dirty="0">
                <a:solidFill>
                  <a:schemeClr val="bg1"/>
                </a:solidFill>
              </a:rPr>
              <a:t>Two Major Steps Needed</a:t>
            </a:r>
          </a:p>
          <a:p>
            <a:pPr marL="514350" indent="-514350">
              <a:buAutoNum type="arabicPeriod"/>
            </a:pPr>
            <a:r>
              <a:rPr lang="en-US" sz="2400" b="1" dirty="0">
                <a:solidFill>
                  <a:srgbClr val="00B050"/>
                </a:solidFill>
              </a:rPr>
              <a:t>Land Acquisition (LWCF)</a:t>
            </a:r>
          </a:p>
          <a:p>
            <a:pPr marL="514350" indent="-514350">
              <a:buAutoNum type="arabicPeriod"/>
            </a:pPr>
            <a:r>
              <a:rPr lang="en-US" sz="2400" b="1" dirty="0">
                <a:solidFill>
                  <a:srgbClr val="A66BD3"/>
                </a:solidFill>
              </a:rPr>
              <a:t>Reopen Loudoun </a:t>
            </a:r>
            <a:r>
              <a:rPr lang="en-US" sz="2400" b="1" dirty="0" err="1">
                <a:solidFill>
                  <a:srgbClr val="A66BD3"/>
                </a:solidFill>
              </a:rPr>
              <a:t>Hts</a:t>
            </a:r>
            <a:r>
              <a:rPr lang="en-US" sz="2400" b="1" dirty="0">
                <a:solidFill>
                  <a:srgbClr val="A66BD3"/>
                </a:solidFill>
              </a:rPr>
              <a:t> Trail </a:t>
            </a:r>
          </a:p>
          <a:p>
            <a:r>
              <a:rPr lang="en-US" sz="2400" b="1" dirty="0">
                <a:solidFill>
                  <a:srgbClr val="A66BD3"/>
                </a:solidFill>
              </a:rPr>
              <a:t>(formerly part of the Appalachian Trail)</a:t>
            </a:r>
          </a:p>
        </p:txBody>
      </p:sp>
      <p:cxnSp>
        <p:nvCxnSpPr>
          <p:cNvPr id="9" name="Straight Arrow Connector 8">
            <a:extLst>
              <a:ext uri="{FF2B5EF4-FFF2-40B4-BE49-F238E27FC236}">
                <a16:creationId xmlns:a16="http://schemas.microsoft.com/office/drawing/2014/main" id="{005E467D-7665-4C57-B1A0-DC50D7774AE6}"/>
              </a:ext>
            </a:extLst>
          </p:cNvPr>
          <p:cNvCxnSpPr>
            <a:cxnSpLocks/>
          </p:cNvCxnSpPr>
          <p:nvPr/>
        </p:nvCxnSpPr>
        <p:spPr>
          <a:xfrm flipV="1">
            <a:off x="6527260" y="3920247"/>
            <a:ext cx="1595336" cy="1040859"/>
          </a:xfrm>
          <a:prstGeom prst="straightConnector1">
            <a:avLst/>
          </a:prstGeom>
          <a:ln w="50800">
            <a:solidFill>
              <a:srgbClr val="01FF7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74BCE7A-1CAB-4BC8-8C23-1891EE442ABF}"/>
              </a:ext>
            </a:extLst>
          </p:cNvPr>
          <p:cNvCxnSpPr>
            <a:cxnSpLocks/>
          </p:cNvCxnSpPr>
          <p:nvPr/>
        </p:nvCxnSpPr>
        <p:spPr>
          <a:xfrm flipH="1" flipV="1">
            <a:off x="4542819" y="2393004"/>
            <a:ext cx="1731521" cy="2801566"/>
          </a:xfrm>
          <a:prstGeom prst="straightConnector1">
            <a:avLst/>
          </a:prstGeom>
          <a:ln w="50800">
            <a:solidFill>
              <a:srgbClr val="A66BD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66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532399A-A3BD-4A45-93FB-9DC94C02E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802"/>
            <a:ext cx="12192000" cy="6348396"/>
          </a:xfrm>
          <a:prstGeom prst="rect">
            <a:avLst/>
          </a:prstGeom>
        </p:spPr>
      </p:pic>
      <p:sp>
        <p:nvSpPr>
          <p:cNvPr id="4" name="Oval 3">
            <a:extLst>
              <a:ext uri="{FF2B5EF4-FFF2-40B4-BE49-F238E27FC236}">
                <a16:creationId xmlns:a16="http://schemas.microsoft.com/office/drawing/2014/main" id="{69EDB3DE-496E-4CBA-935D-F87925C966E4}"/>
              </a:ext>
            </a:extLst>
          </p:cNvPr>
          <p:cNvSpPr/>
          <p:nvPr/>
        </p:nvSpPr>
        <p:spPr>
          <a:xfrm>
            <a:off x="8219872" y="3069077"/>
            <a:ext cx="1060315" cy="35992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8D6D8EE-E02C-4AA3-884F-8D2D3A76FE1F}"/>
              </a:ext>
            </a:extLst>
          </p:cNvPr>
          <p:cNvSpPr/>
          <p:nvPr/>
        </p:nvSpPr>
        <p:spPr>
          <a:xfrm rot="1985457">
            <a:off x="1667435" y="4349645"/>
            <a:ext cx="2153722" cy="2901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65EE1C8-6B34-432F-9C60-AF13C4E9E2D7}"/>
              </a:ext>
            </a:extLst>
          </p:cNvPr>
          <p:cNvSpPr/>
          <p:nvPr/>
        </p:nvSpPr>
        <p:spPr>
          <a:xfrm rot="482836">
            <a:off x="4044617" y="5069349"/>
            <a:ext cx="1060315" cy="45214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B76908C-DEAB-4163-922E-5B02C5C59B4B}"/>
              </a:ext>
            </a:extLst>
          </p:cNvPr>
          <p:cNvSpPr txBox="1"/>
          <p:nvPr/>
        </p:nvSpPr>
        <p:spPr>
          <a:xfrm rot="19694957">
            <a:off x="2156844" y="2160964"/>
            <a:ext cx="6626686" cy="646331"/>
          </a:xfrm>
          <a:prstGeom prst="rect">
            <a:avLst/>
          </a:prstGeom>
          <a:noFill/>
        </p:spPr>
        <p:txBody>
          <a:bodyPr wrap="none" rtlCol="0">
            <a:spAutoFit/>
          </a:bodyPr>
          <a:lstStyle/>
          <a:p>
            <a:r>
              <a:rPr lang="en-US" dirty="0">
                <a:solidFill>
                  <a:srgbClr val="002060"/>
                </a:solidFill>
              </a:rPr>
              <a:t>Use social trail here as part of Potomac Heritage National Scenic Trail</a:t>
            </a:r>
          </a:p>
          <a:p>
            <a:r>
              <a:rPr lang="en-US" dirty="0">
                <a:solidFill>
                  <a:srgbClr val="002060"/>
                </a:solidFill>
              </a:rPr>
              <a:t>Permission to maintain it</a:t>
            </a:r>
          </a:p>
        </p:txBody>
      </p:sp>
      <p:sp>
        <p:nvSpPr>
          <p:cNvPr id="8" name="TextBox 7">
            <a:extLst>
              <a:ext uri="{FF2B5EF4-FFF2-40B4-BE49-F238E27FC236}">
                <a16:creationId xmlns:a16="http://schemas.microsoft.com/office/drawing/2014/main" id="{318CF33C-BF3D-4A7D-B392-F586C60F18AD}"/>
              </a:ext>
            </a:extLst>
          </p:cNvPr>
          <p:cNvSpPr txBox="1"/>
          <p:nvPr/>
        </p:nvSpPr>
        <p:spPr>
          <a:xfrm rot="19694957">
            <a:off x="3988577" y="3132647"/>
            <a:ext cx="3942490" cy="923330"/>
          </a:xfrm>
          <a:prstGeom prst="rect">
            <a:avLst/>
          </a:prstGeom>
          <a:noFill/>
        </p:spPr>
        <p:txBody>
          <a:bodyPr wrap="none" rtlCol="0">
            <a:spAutoFit/>
          </a:bodyPr>
          <a:lstStyle/>
          <a:p>
            <a:r>
              <a:rPr lang="en-US" dirty="0">
                <a:solidFill>
                  <a:srgbClr val="002060"/>
                </a:solidFill>
              </a:rPr>
              <a:t>Open VDOT-owned portion of </a:t>
            </a:r>
          </a:p>
          <a:p>
            <a:r>
              <a:rPr lang="en-US" dirty="0">
                <a:solidFill>
                  <a:srgbClr val="002060"/>
                </a:solidFill>
              </a:rPr>
              <a:t>this parking lot for trailhead users</a:t>
            </a:r>
          </a:p>
          <a:p>
            <a:r>
              <a:rPr lang="en-US" dirty="0">
                <a:solidFill>
                  <a:srgbClr val="002060"/>
                </a:solidFill>
              </a:rPr>
              <a:t>VDOT owns the 80% of it closest to road</a:t>
            </a:r>
          </a:p>
        </p:txBody>
      </p:sp>
      <p:sp>
        <p:nvSpPr>
          <p:cNvPr id="9" name="TextBox 8">
            <a:extLst>
              <a:ext uri="{FF2B5EF4-FFF2-40B4-BE49-F238E27FC236}">
                <a16:creationId xmlns:a16="http://schemas.microsoft.com/office/drawing/2014/main" id="{FEA5ED38-0AFA-4220-85D2-597708661BBE}"/>
              </a:ext>
            </a:extLst>
          </p:cNvPr>
          <p:cNvSpPr txBox="1"/>
          <p:nvPr/>
        </p:nvSpPr>
        <p:spPr>
          <a:xfrm rot="19694957">
            <a:off x="8039601" y="2870431"/>
            <a:ext cx="3847656" cy="1477328"/>
          </a:xfrm>
          <a:prstGeom prst="rect">
            <a:avLst/>
          </a:prstGeom>
          <a:noFill/>
        </p:spPr>
        <p:txBody>
          <a:bodyPr wrap="none" rtlCol="0">
            <a:spAutoFit/>
          </a:bodyPr>
          <a:lstStyle/>
          <a:p>
            <a:r>
              <a:rPr lang="en-US" dirty="0">
                <a:solidFill>
                  <a:srgbClr val="002060"/>
                </a:solidFill>
              </a:rPr>
              <a:t>Allow the Potomac Heritage Trail</a:t>
            </a:r>
          </a:p>
          <a:p>
            <a:r>
              <a:rPr lang="en-US" dirty="0">
                <a:solidFill>
                  <a:srgbClr val="002060"/>
                </a:solidFill>
              </a:rPr>
              <a:t>To pass under 340, along the</a:t>
            </a:r>
          </a:p>
          <a:p>
            <a:r>
              <a:rPr lang="en-US" dirty="0">
                <a:solidFill>
                  <a:srgbClr val="002060"/>
                </a:solidFill>
              </a:rPr>
              <a:t>19</a:t>
            </a:r>
            <a:r>
              <a:rPr lang="en-US" baseline="30000" dirty="0">
                <a:solidFill>
                  <a:srgbClr val="002060"/>
                </a:solidFill>
              </a:rPr>
              <a:t>th</a:t>
            </a:r>
            <a:r>
              <a:rPr lang="en-US" dirty="0">
                <a:solidFill>
                  <a:srgbClr val="002060"/>
                </a:solidFill>
              </a:rPr>
              <a:t> century roadway, once we have</a:t>
            </a:r>
          </a:p>
          <a:p>
            <a:r>
              <a:rPr lang="en-US" dirty="0">
                <a:solidFill>
                  <a:srgbClr val="002060"/>
                </a:solidFill>
              </a:rPr>
              <a:t>Buy-in from NPS on west, HFAC on east</a:t>
            </a:r>
          </a:p>
          <a:p>
            <a:r>
              <a:rPr lang="en-US" dirty="0">
                <a:solidFill>
                  <a:srgbClr val="002060"/>
                </a:solidFill>
              </a:rPr>
              <a:t>Need permission to maintain it.</a:t>
            </a:r>
          </a:p>
        </p:txBody>
      </p:sp>
      <p:sp>
        <p:nvSpPr>
          <p:cNvPr id="2" name="Freeform: Shape 1">
            <a:extLst>
              <a:ext uri="{FF2B5EF4-FFF2-40B4-BE49-F238E27FC236}">
                <a16:creationId xmlns:a16="http://schemas.microsoft.com/office/drawing/2014/main" id="{8AC89597-BDDC-40C0-9714-5354670DBEB2}"/>
              </a:ext>
            </a:extLst>
          </p:cNvPr>
          <p:cNvSpPr/>
          <p:nvPr/>
        </p:nvSpPr>
        <p:spPr>
          <a:xfrm>
            <a:off x="447472" y="3959157"/>
            <a:ext cx="2081719" cy="1770434"/>
          </a:xfrm>
          <a:custGeom>
            <a:avLst/>
            <a:gdLst>
              <a:gd name="connsiteX0" fmla="*/ 1225685 w 2081719"/>
              <a:gd name="connsiteY0" fmla="*/ 0 h 1770434"/>
              <a:gd name="connsiteX1" fmla="*/ 2081719 w 2081719"/>
              <a:gd name="connsiteY1" fmla="*/ 1770434 h 1770434"/>
              <a:gd name="connsiteX2" fmla="*/ 1692613 w 2081719"/>
              <a:gd name="connsiteY2" fmla="*/ 1750979 h 1770434"/>
              <a:gd name="connsiteX3" fmla="*/ 1147864 w 2081719"/>
              <a:gd name="connsiteY3" fmla="*/ 739303 h 1770434"/>
              <a:gd name="connsiteX4" fmla="*/ 797668 w 2081719"/>
              <a:gd name="connsiteY4" fmla="*/ 690664 h 1770434"/>
              <a:gd name="connsiteX5" fmla="*/ 758758 w 2081719"/>
              <a:gd name="connsiteY5" fmla="*/ 1342417 h 1770434"/>
              <a:gd name="connsiteX6" fmla="*/ 535022 w 2081719"/>
              <a:gd name="connsiteY6" fmla="*/ 1585609 h 1770434"/>
              <a:gd name="connsiteX7" fmla="*/ 243192 w 2081719"/>
              <a:gd name="connsiteY7" fmla="*/ 1264596 h 1770434"/>
              <a:gd name="connsiteX8" fmla="*/ 126460 w 2081719"/>
              <a:gd name="connsiteY8" fmla="*/ 885217 h 1770434"/>
              <a:gd name="connsiteX9" fmla="*/ 0 w 2081719"/>
              <a:gd name="connsiteY9" fmla="*/ 894945 h 177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1719" h="1770434">
                <a:moveTo>
                  <a:pt x="1225685" y="0"/>
                </a:moveTo>
                <a:lnTo>
                  <a:pt x="2081719" y="1770434"/>
                </a:lnTo>
                <a:lnTo>
                  <a:pt x="1692613" y="1750979"/>
                </a:lnTo>
                <a:lnTo>
                  <a:pt x="1147864" y="739303"/>
                </a:lnTo>
                <a:lnTo>
                  <a:pt x="797668" y="690664"/>
                </a:lnTo>
                <a:lnTo>
                  <a:pt x="758758" y="1342417"/>
                </a:lnTo>
                <a:lnTo>
                  <a:pt x="535022" y="1585609"/>
                </a:lnTo>
                <a:lnTo>
                  <a:pt x="243192" y="1264596"/>
                </a:lnTo>
                <a:lnTo>
                  <a:pt x="126460" y="885217"/>
                </a:lnTo>
                <a:lnTo>
                  <a:pt x="0" y="894945"/>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46ED4E6-74E4-4C5D-AE6B-6129563069CE}"/>
              </a:ext>
            </a:extLst>
          </p:cNvPr>
          <p:cNvSpPr/>
          <p:nvPr/>
        </p:nvSpPr>
        <p:spPr>
          <a:xfrm>
            <a:off x="1643974" y="2976664"/>
            <a:ext cx="10525328" cy="2227634"/>
          </a:xfrm>
          <a:custGeom>
            <a:avLst/>
            <a:gdLst>
              <a:gd name="connsiteX0" fmla="*/ 9728 w 10525328"/>
              <a:gd name="connsiteY0" fmla="*/ 992221 h 2227634"/>
              <a:gd name="connsiteX1" fmla="*/ 0 w 10525328"/>
              <a:gd name="connsiteY1" fmla="*/ 904672 h 2227634"/>
              <a:gd name="connsiteX2" fmla="*/ 826852 w 10525328"/>
              <a:gd name="connsiteY2" fmla="*/ 1342417 h 2227634"/>
              <a:gd name="connsiteX3" fmla="*/ 1741252 w 10525328"/>
              <a:gd name="connsiteY3" fmla="*/ 1896893 h 2227634"/>
              <a:gd name="connsiteX4" fmla="*/ 2976664 w 10525328"/>
              <a:gd name="connsiteY4" fmla="*/ 2227634 h 2227634"/>
              <a:gd name="connsiteX5" fmla="*/ 3929975 w 10525328"/>
              <a:gd name="connsiteY5" fmla="*/ 2198451 h 2227634"/>
              <a:gd name="connsiteX6" fmla="*/ 4805464 w 10525328"/>
              <a:gd name="connsiteY6" fmla="*/ 2023353 h 2227634"/>
              <a:gd name="connsiteX7" fmla="*/ 4776281 w 10525328"/>
              <a:gd name="connsiteY7" fmla="*/ 1750979 h 2227634"/>
              <a:gd name="connsiteX8" fmla="*/ 5457217 w 10525328"/>
              <a:gd name="connsiteY8" fmla="*/ 1634247 h 2227634"/>
              <a:gd name="connsiteX9" fmla="*/ 5573949 w 10525328"/>
              <a:gd name="connsiteY9" fmla="*/ 1138136 h 2227634"/>
              <a:gd name="connsiteX10" fmla="*/ 6031149 w 10525328"/>
              <a:gd name="connsiteY10" fmla="*/ 632298 h 2227634"/>
              <a:gd name="connsiteX11" fmla="*/ 6750996 w 10525328"/>
              <a:gd name="connsiteY11" fmla="*/ 340468 h 2227634"/>
              <a:gd name="connsiteX12" fmla="*/ 7548664 w 10525328"/>
              <a:gd name="connsiteY12" fmla="*/ 262647 h 2227634"/>
              <a:gd name="connsiteX13" fmla="*/ 8025320 w 10525328"/>
              <a:gd name="connsiteY13" fmla="*/ 136187 h 2227634"/>
              <a:gd name="connsiteX14" fmla="*/ 8638162 w 10525328"/>
              <a:gd name="connsiteY14" fmla="*/ 0 h 2227634"/>
              <a:gd name="connsiteX15" fmla="*/ 9406647 w 10525328"/>
              <a:gd name="connsiteY15" fmla="*/ 214008 h 2227634"/>
              <a:gd name="connsiteX16" fmla="*/ 10175132 w 10525328"/>
              <a:gd name="connsiteY16" fmla="*/ 612842 h 2227634"/>
              <a:gd name="connsiteX17" fmla="*/ 10525328 w 10525328"/>
              <a:gd name="connsiteY17" fmla="*/ 768485 h 22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25328" h="2227634">
                <a:moveTo>
                  <a:pt x="9728" y="992221"/>
                </a:moveTo>
                <a:lnTo>
                  <a:pt x="0" y="904672"/>
                </a:lnTo>
                <a:lnTo>
                  <a:pt x="826852" y="1342417"/>
                </a:lnTo>
                <a:lnTo>
                  <a:pt x="1741252" y="1896893"/>
                </a:lnTo>
                <a:lnTo>
                  <a:pt x="2976664" y="2227634"/>
                </a:lnTo>
                <a:lnTo>
                  <a:pt x="3929975" y="2198451"/>
                </a:lnTo>
                <a:lnTo>
                  <a:pt x="4805464" y="2023353"/>
                </a:lnTo>
                <a:lnTo>
                  <a:pt x="4776281" y="1750979"/>
                </a:lnTo>
                <a:lnTo>
                  <a:pt x="5457217" y="1634247"/>
                </a:lnTo>
                <a:lnTo>
                  <a:pt x="5573949" y="1138136"/>
                </a:lnTo>
                <a:lnTo>
                  <a:pt x="6031149" y="632298"/>
                </a:lnTo>
                <a:lnTo>
                  <a:pt x="6750996" y="340468"/>
                </a:lnTo>
                <a:lnTo>
                  <a:pt x="7548664" y="262647"/>
                </a:lnTo>
                <a:lnTo>
                  <a:pt x="8025320" y="136187"/>
                </a:lnTo>
                <a:lnTo>
                  <a:pt x="8638162" y="0"/>
                </a:lnTo>
                <a:lnTo>
                  <a:pt x="9406647" y="214008"/>
                </a:lnTo>
                <a:lnTo>
                  <a:pt x="10175132" y="612842"/>
                </a:lnTo>
                <a:lnTo>
                  <a:pt x="10525328" y="768485"/>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EA9CB8E-2CBC-4524-8CAB-39A33A7E0212}"/>
              </a:ext>
            </a:extLst>
          </p:cNvPr>
          <p:cNvSpPr txBox="1"/>
          <p:nvPr/>
        </p:nvSpPr>
        <p:spPr>
          <a:xfrm>
            <a:off x="68806" y="638529"/>
            <a:ext cx="5173276" cy="1569660"/>
          </a:xfrm>
          <a:prstGeom prst="rect">
            <a:avLst/>
          </a:prstGeom>
          <a:solidFill>
            <a:schemeClr val="tx1"/>
          </a:solidFill>
        </p:spPr>
        <p:txBody>
          <a:bodyPr wrap="none" rtlCol="0">
            <a:spAutoFit/>
          </a:bodyPr>
          <a:lstStyle/>
          <a:p>
            <a:r>
              <a:rPr lang="en-US" sz="2400" b="1" dirty="0">
                <a:solidFill>
                  <a:srgbClr val="A66BD3"/>
                </a:solidFill>
              </a:rPr>
              <a:t>To Reopen Loudoun Heights Trail </a:t>
            </a:r>
          </a:p>
          <a:p>
            <a:r>
              <a:rPr lang="en-US" sz="2400" b="1" dirty="0">
                <a:solidFill>
                  <a:srgbClr val="A66BD3"/>
                </a:solidFill>
              </a:rPr>
              <a:t>(formerly part of the Appalachian Trail)</a:t>
            </a:r>
          </a:p>
          <a:p>
            <a:pPr marL="457200" indent="-457200">
              <a:buAutoNum type="alphaUcPeriod"/>
            </a:pPr>
            <a:r>
              <a:rPr lang="en-US" sz="2400" b="1" dirty="0">
                <a:solidFill>
                  <a:srgbClr val="00B0F0"/>
                </a:solidFill>
              </a:rPr>
              <a:t>Need buy-in from HFNP</a:t>
            </a:r>
          </a:p>
          <a:p>
            <a:pPr marL="457200" indent="-457200">
              <a:buAutoNum type="alphaUcPeriod"/>
            </a:pPr>
            <a:r>
              <a:rPr lang="en-US" sz="2400" b="1" dirty="0">
                <a:solidFill>
                  <a:srgbClr val="002060"/>
                </a:solidFill>
              </a:rPr>
              <a:t>Need buy-in from VDOT</a:t>
            </a:r>
          </a:p>
        </p:txBody>
      </p:sp>
      <p:sp>
        <p:nvSpPr>
          <p:cNvPr id="13" name="TextBox 12">
            <a:extLst>
              <a:ext uri="{FF2B5EF4-FFF2-40B4-BE49-F238E27FC236}">
                <a16:creationId xmlns:a16="http://schemas.microsoft.com/office/drawing/2014/main" id="{36EFA18E-F775-4CF4-BEC8-130284C55AE6}"/>
              </a:ext>
            </a:extLst>
          </p:cNvPr>
          <p:cNvSpPr txBox="1"/>
          <p:nvPr/>
        </p:nvSpPr>
        <p:spPr>
          <a:xfrm>
            <a:off x="10558535" y="3723749"/>
            <a:ext cx="1561966" cy="1631216"/>
          </a:xfrm>
          <a:prstGeom prst="rect">
            <a:avLst/>
          </a:prstGeom>
          <a:noFill/>
        </p:spPr>
        <p:txBody>
          <a:bodyPr wrap="none" rtlCol="0">
            <a:spAutoFit/>
          </a:bodyPr>
          <a:lstStyle/>
          <a:p>
            <a:r>
              <a:rPr lang="en-US" sz="2000" b="1" dirty="0">
                <a:solidFill>
                  <a:srgbClr val="00B050"/>
                </a:solidFill>
              </a:rPr>
              <a:t>Two R.O.W.</a:t>
            </a:r>
          </a:p>
          <a:p>
            <a:r>
              <a:rPr lang="en-US" sz="2000" b="1" dirty="0">
                <a:solidFill>
                  <a:srgbClr val="00B050"/>
                </a:solidFill>
              </a:rPr>
              <a:t>Needed here</a:t>
            </a:r>
          </a:p>
          <a:p>
            <a:r>
              <a:rPr lang="en-US" sz="2000" b="1" dirty="0">
                <a:solidFill>
                  <a:srgbClr val="00B050"/>
                </a:solidFill>
              </a:rPr>
              <a:t>(LWCF)</a:t>
            </a:r>
          </a:p>
          <a:p>
            <a:pPr marL="342900" indent="-342900">
              <a:buFontTx/>
              <a:buChar char="-"/>
            </a:pPr>
            <a:r>
              <a:rPr lang="en-US" sz="2000" b="1" dirty="0">
                <a:solidFill>
                  <a:srgbClr val="00B050"/>
                </a:solidFill>
              </a:rPr>
              <a:t>Quigley</a:t>
            </a:r>
          </a:p>
          <a:p>
            <a:pPr marL="342900" indent="-342900">
              <a:buFontTx/>
              <a:buChar char="-"/>
            </a:pPr>
            <a:r>
              <a:rPr lang="en-US" sz="2000" b="1" dirty="0">
                <a:solidFill>
                  <a:srgbClr val="00B050"/>
                </a:solidFill>
              </a:rPr>
              <a:t>HFAC</a:t>
            </a:r>
          </a:p>
        </p:txBody>
      </p:sp>
      <p:sp>
        <p:nvSpPr>
          <p:cNvPr id="14" name="Oval 13">
            <a:extLst>
              <a:ext uri="{FF2B5EF4-FFF2-40B4-BE49-F238E27FC236}">
                <a16:creationId xmlns:a16="http://schemas.microsoft.com/office/drawing/2014/main" id="{A4CE93B2-C27F-4854-86D5-682A0ACA1F23}"/>
              </a:ext>
            </a:extLst>
          </p:cNvPr>
          <p:cNvSpPr/>
          <p:nvPr/>
        </p:nvSpPr>
        <p:spPr>
          <a:xfrm rot="482836">
            <a:off x="6325138" y="4733975"/>
            <a:ext cx="311973" cy="26784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9AB723E-7FF8-4839-BFF7-5F1CCC62A4CF}"/>
              </a:ext>
            </a:extLst>
          </p:cNvPr>
          <p:cNvSpPr txBox="1"/>
          <p:nvPr/>
        </p:nvSpPr>
        <p:spPr>
          <a:xfrm>
            <a:off x="6527011" y="4886591"/>
            <a:ext cx="1930721" cy="646331"/>
          </a:xfrm>
          <a:prstGeom prst="rect">
            <a:avLst/>
          </a:prstGeom>
          <a:noFill/>
        </p:spPr>
        <p:txBody>
          <a:bodyPr wrap="none" rtlCol="0">
            <a:spAutoFit/>
          </a:bodyPr>
          <a:lstStyle/>
          <a:p>
            <a:r>
              <a:rPr lang="en-US" dirty="0">
                <a:solidFill>
                  <a:srgbClr val="002060"/>
                </a:solidFill>
              </a:rPr>
              <a:t>Need safe crossing</a:t>
            </a:r>
          </a:p>
          <a:p>
            <a:r>
              <a:rPr lang="en-US" dirty="0">
                <a:solidFill>
                  <a:srgbClr val="002060"/>
                </a:solidFill>
              </a:rPr>
              <a:t>Of 340 at Rt 671</a:t>
            </a:r>
          </a:p>
        </p:txBody>
      </p:sp>
    </p:spTree>
    <p:extLst>
      <p:ext uri="{BB962C8B-B14F-4D97-AF65-F5344CB8AC3E}">
        <p14:creationId xmlns:p14="http://schemas.microsoft.com/office/powerpoint/2010/main" val="285491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EC52-ADF4-4590-B401-37634F72B444}"/>
              </a:ext>
            </a:extLst>
          </p:cNvPr>
          <p:cNvSpPr>
            <a:spLocks noGrp="1"/>
          </p:cNvSpPr>
          <p:nvPr>
            <p:ph type="title"/>
          </p:nvPr>
        </p:nvSpPr>
        <p:spPr/>
        <p:txBody>
          <a:bodyPr>
            <a:normAutofit/>
          </a:bodyPr>
          <a:lstStyle/>
          <a:p>
            <a:r>
              <a:rPr lang="en-US" dirty="0"/>
              <a:t>Opening Loudoun Heights Trail</a:t>
            </a:r>
          </a:p>
        </p:txBody>
      </p:sp>
      <p:sp>
        <p:nvSpPr>
          <p:cNvPr id="3" name="Content Placeholder 2">
            <a:extLst>
              <a:ext uri="{FF2B5EF4-FFF2-40B4-BE49-F238E27FC236}">
                <a16:creationId xmlns:a16="http://schemas.microsoft.com/office/drawing/2014/main" id="{25063F24-8EBF-4F84-A761-039BFA4F86DA}"/>
              </a:ext>
            </a:extLst>
          </p:cNvPr>
          <p:cNvSpPr>
            <a:spLocks noGrp="1"/>
          </p:cNvSpPr>
          <p:nvPr>
            <p:ph idx="1"/>
          </p:nvPr>
        </p:nvSpPr>
        <p:spPr>
          <a:xfrm>
            <a:off x="838200" y="1825625"/>
            <a:ext cx="10815536" cy="4351338"/>
          </a:xfrm>
        </p:spPr>
        <p:txBody>
          <a:bodyPr>
            <a:normAutofit fontScale="92500"/>
          </a:bodyPr>
          <a:lstStyle/>
          <a:p>
            <a:r>
              <a:rPr lang="en-US" dirty="0"/>
              <a:t>Maintained by Potomac Appalachian Trail Club (1980s-1990s)</a:t>
            </a:r>
          </a:p>
          <a:p>
            <a:r>
              <a:rPr lang="en-US" dirty="0">
                <a:solidFill>
                  <a:srgbClr val="4BD0FF"/>
                </a:solidFill>
              </a:rPr>
              <a:t>National Park Service part of trail is blue on map, next page.</a:t>
            </a:r>
          </a:p>
          <a:p>
            <a:r>
              <a:rPr lang="en-US" dirty="0"/>
              <a:t>Accessed by parking lot on Rt. 340 600 feet west of Rt 671 (Harpers </a:t>
            </a:r>
            <a:r>
              <a:rPr lang="en-US" dirty="0" err="1"/>
              <a:t>Fy</a:t>
            </a:r>
            <a:r>
              <a:rPr lang="en-US" dirty="0"/>
              <a:t>. Road)</a:t>
            </a:r>
          </a:p>
          <a:p>
            <a:r>
              <a:rPr lang="en-US" dirty="0"/>
              <a:t>Originally, two (bad) trail choices to get from parking lot to National Park</a:t>
            </a:r>
          </a:p>
          <a:p>
            <a:pPr lvl="1"/>
            <a:r>
              <a:rPr lang="en-US" dirty="0">
                <a:solidFill>
                  <a:srgbClr val="FFC000"/>
                </a:solidFill>
              </a:rPr>
              <a:t>On private land (orange on map, next page)</a:t>
            </a:r>
          </a:p>
          <a:p>
            <a:pPr lvl="1"/>
            <a:r>
              <a:rPr lang="en-US" dirty="0">
                <a:solidFill>
                  <a:srgbClr val="FF5D5D"/>
                </a:solidFill>
              </a:rPr>
              <a:t>Along the 340 guard rail (pink on map, next page)</a:t>
            </a:r>
          </a:p>
          <a:p>
            <a:r>
              <a:rPr lang="en-US" dirty="0"/>
              <a:t>Trail closed in late 1990s</a:t>
            </a:r>
          </a:p>
          <a:p>
            <a:r>
              <a:rPr lang="en-US" dirty="0"/>
              <a:t>We want to reopen it using a better, all-public route</a:t>
            </a:r>
          </a:p>
          <a:p>
            <a:pPr lvl="1"/>
            <a:r>
              <a:rPr lang="en-US" dirty="0">
                <a:solidFill>
                  <a:srgbClr val="4BD0FF"/>
                </a:solidFill>
              </a:rPr>
              <a:t>The original trail on Nat. Park Service land (blue on map)</a:t>
            </a:r>
          </a:p>
          <a:p>
            <a:pPr lvl="1"/>
            <a:r>
              <a:rPr lang="en-US" dirty="0">
                <a:solidFill>
                  <a:srgbClr val="01FF74"/>
                </a:solidFill>
              </a:rPr>
              <a:t>An existing natural surface trail on VDOT R.O.W. but well south of 340 (green on map)</a:t>
            </a:r>
          </a:p>
          <a:p>
            <a:pPr lvl="1"/>
            <a:endParaRPr lang="en-US" dirty="0">
              <a:solidFill>
                <a:srgbClr val="FF5D5D"/>
              </a:solidFill>
            </a:endParaRPr>
          </a:p>
        </p:txBody>
      </p:sp>
    </p:spTree>
    <p:extLst>
      <p:ext uri="{BB962C8B-B14F-4D97-AF65-F5344CB8AC3E}">
        <p14:creationId xmlns:p14="http://schemas.microsoft.com/office/powerpoint/2010/main" val="419162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A6DFEBBA-AA7B-4584-A7F5-A1571B1EA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59" y="579328"/>
            <a:ext cx="11943841" cy="5699343"/>
          </a:xfrm>
          <a:prstGeom prst="rect">
            <a:avLst/>
          </a:prstGeom>
        </p:spPr>
      </p:pic>
      <p:sp>
        <p:nvSpPr>
          <p:cNvPr id="6" name="Freeform: Shape 5">
            <a:extLst>
              <a:ext uri="{FF2B5EF4-FFF2-40B4-BE49-F238E27FC236}">
                <a16:creationId xmlns:a16="http://schemas.microsoft.com/office/drawing/2014/main" id="{EA17E0C7-C2E3-490F-B1A8-B4CCE4118CB1}"/>
              </a:ext>
            </a:extLst>
          </p:cNvPr>
          <p:cNvSpPr/>
          <p:nvPr/>
        </p:nvSpPr>
        <p:spPr>
          <a:xfrm>
            <a:off x="3803515" y="2045708"/>
            <a:ext cx="6188896" cy="1743866"/>
          </a:xfrm>
          <a:custGeom>
            <a:avLst/>
            <a:gdLst>
              <a:gd name="connsiteX0" fmla="*/ 6240544 w 6240544"/>
              <a:gd name="connsiteY0" fmla="*/ 1564849 h 1857080"/>
              <a:gd name="connsiteX1" fmla="*/ 5194169 w 6240544"/>
              <a:gd name="connsiteY1" fmla="*/ 1809946 h 1857080"/>
              <a:gd name="connsiteX2" fmla="*/ 4119513 w 6240544"/>
              <a:gd name="connsiteY2" fmla="*/ 1857080 h 1857080"/>
              <a:gd name="connsiteX3" fmla="*/ 2733773 w 6240544"/>
              <a:gd name="connsiteY3" fmla="*/ 1536569 h 1857080"/>
              <a:gd name="connsiteX4" fmla="*/ 1470581 w 6240544"/>
              <a:gd name="connsiteY4" fmla="*/ 1008668 h 1857080"/>
              <a:gd name="connsiteX5" fmla="*/ 641023 w 6240544"/>
              <a:gd name="connsiteY5" fmla="*/ 433633 h 1857080"/>
              <a:gd name="connsiteX6" fmla="*/ 0 w 6240544"/>
              <a:gd name="connsiteY6" fmla="*/ 0 h 185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0544" h="1857080">
                <a:moveTo>
                  <a:pt x="6240544" y="1564849"/>
                </a:moveTo>
                <a:lnTo>
                  <a:pt x="5194169" y="1809946"/>
                </a:lnTo>
                <a:lnTo>
                  <a:pt x="4119513" y="1857080"/>
                </a:lnTo>
                <a:lnTo>
                  <a:pt x="2733773" y="1536569"/>
                </a:lnTo>
                <a:lnTo>
                  <a:pt x="1470581" y="1008668"/>
                </a:lnTo>
                <a:lnTo>
                  <a:pt x="641023" y="433633"/>
                </a:lnTo>
                <a:lnTo>
                  <a:pt x="0" y="0"/>
                </a:lnTo>
              </a:path>
            </a:pathLst>
          </a:custGeom>
          <a:noFill/>
          <a:ln w="38100">
            <a:solidFill>
              <a:srgbClr val="01F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D73EFC2-2B3F-4052-9528-3A2E5519D84C}"/>
              </a:ext>
            </a:extLst>
          </p:cNvPr>
          <p:cNvSpPr/>
          <p:nvPr/>
        </p:nvSpPr>
        <p:spPr>
          <a:xfrm>
            <a:off x="3550596" y="2208179"/>
            <a:ext cx="1136006" cy="1974715"/>
          </a:xfrm>
          <a:custGeom>
            <a:avLst/>
            <a:gdLst>
              <a:gd name="connsiteX0" fmla="*/ 1303506 w 1303506"/>
              <a:gd name="connsiteY0" fmla="*/ 2694562 h 2694562"/>
              <a:gd name="connsiteX1" fmla="*/ 1070043 w 1303506"/>
              <a:gd name="connsiteY1" fmla="*/ 2120630 h 2694562"/>
              <a:gd name="connsiteX2" fmla="*/ 389106 w 1303506"/>
              <a:gd name="connsiteY2" fmla="*/ 817123 h 2694562"/>
              <a:gd name="connsiteX3" fmla="*/ 0 w 1303506"/>
              <a:gd name="connsiteY3" fmla="*/ 0 h 2694562"/>
            </a:gdLst>
            <a:ahLst/>
            <a:cxnLst>
              <a:cxn ang="0">
                <a:pos x="connsiteX0" y="connsiteY0"/>
              </a:cxn>
              <a:cxn ang="0">
                <a:pos x="connsiteX1" y="connsiteY1"/>
              </a:cxn>
              <a:cxn ang="0">
                <a:pos x="connsiteX2" y="connsiteY2"/>
              </a:cxn>
              <a:cxn ang="0">
                <a:pos x="connsiteX3" y="connsiteY3"/>
              </a:cxn>
            </a:cxnLst>
            <a:rect l="l" t="t" r="r" b="b"/>
            <a:pathLst>
              <a:path w="1303506" h="2694562">
                <a:moveTo>
                  <a:pt x="1303506" y="2694562"/>
                </a:moveTo>
                <a:lnTo>
                  <a:pt x="1070043" y="2120630"/>
                </a:lnTo>
                <a:lnTo>
                  <a:pt x="389106" y="817123"/>
                </a:lnTo>
                <a:lnTo>
                  <a:pt x="0" y="0"/>
                </a:lnTo>
              </a:path>
            </a:pathLst>
          </a:custGeom>
          <a:noFill/>
          <a:ln w="38100">
            <a:solidFill>
              <a:srgbClr val="4BD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478AC2C-7D21-4432-9F96-35639C4BAC9F}"/>
              </a:ext>
            </a:extLst>
          </p:cNvPr>
          <p:cNvSpPr/>
          <p:nvPr/>
        </p:nvSpPr>
        <p:spPr>
          <a:xfrm>
            <a:off x="3550596" y="2003898"/>
            <a:ext cx="252919" cy="204281"/>
          </a:xfrm>
          <a:custGeom>
            <a:avLst/>
            <a:gdLst>
              <a:gd name="connsiteX0" fmla="*/ 252919 w 252919"/>
              <a:gd name="connsiteY0" fmla="*/ 0 h 204281"/>
              <a:gd name="connsiteX1" fmla="*/ 136187 w 252919"/>
              <a:gd name="connsiteY1" fmla="*/ 77821 h 204281"/>
              <a:gd name="connsiteX2" fmla="*/ 0 w 252919"/>
              <a:gd name="connsiteY2" fmla="*/ 204281 h 204281"/>
            </a:gdLst>
            <a:ahLst/>
            <a:cxnLst>
              <a:cxn ang="0">
                <a:pos x="connsiteX0" y="connsiteY0"/>
              </a:cxn>
              <a:cxn ang="0">
                <a:pos x="connsiteX1" y="connsiteY1"/>
              </a:cxn>
              <a:cxn ang="0">
                <a:pos x="connsiteX2" y="connsiteY2"/>
              </a:cxn>
            </a:cxnLst>
            <a:rect l="l" t="t" r="r" b="b"/>
            <a:pathLst>
              <a:path w="252919" h="204281">
                <a:moveTo>
                  <a:pt x="252919" y="0"/>
                </a:moveTo>
                <a:lnTo>
                  <a:pt x="136187" y="77821"/>
                </a:lnTo>
                <a:lnTo>
                  <a:pt x="0" y="204281"/>
                </a:lnTo>
              </a:path>
            </a:pathLst>
          </a:custGeom>
          <a:noFill/>
          <a:ln w="38100">
            <a:solidFill>
              <a:srgbClr val="01F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93EAFC1-2436-4EAC-8AE3-8B4282D3354E}"/>
              </a:ext>
            </a:extLst>
          </p:cNvPr>
          <p:cNvSpPr txBox="1"/>
          <p:nvPr/>
        </p:nvSpPr>
        <p:spPr>
          <a:xfrm>
            <a:off x="2383229" y="3805425"/>
            <a:ext cx="558166" cy="369332"/>
          </a:xfrm>
          <a:prstGeom prst="rect">
            <a:avLst/>
          </a:prstGeom>
          <a:noFill/>
        </p:spPr>
        <p:txBody>
          <a:bodyPr wrap="none" rtlCol="0">
            <a:spAutoFit/>
          </a:bodyPr>
          <a:lstStyle/>
          <a:p>
            <a:r>
              <a:rPr lang="en-US" dirty="0"/>
              <a:t>NPS</a:t>
            </a:r>
          </a:p>
        </p:txBody>
      </p:sp>
      <p:sp>
        <p:nvSpPr>
          <p:cNvPr id="10" name="TextBox 9">
            <a:extLst>
              <a:ext uri="{FF2B5EF4-FFF2-40B4-BE49-F238E27FC236}">
                <a16:creationId xmlns:a16="http://schemas.microsoft.com/office/drawing/2014/main" id="{F180A0E1-57E5-45DD-A563-445D7578A870}"/>
              </a:ext>
            </a:extLst>
          </p:cNvPr>
          <p:cNvSpPr txBox="1"/>
          <p:nvPr/>
        </p:nvSpPr>
        <p:spPr>
          <a:xfrm>
            <a:off x="887340" y="4785754"/>
            <a:ext cx="558166" cy="369332"/>
          </a:xfrm>
          <a:prstGeom prst="rect">
            <a:avLst/>
          </a:prstGeom>
          <a:noFill/>
        </p:spPr>
        <p:txBody>
          <a:bodyPr wrap="none" rtlCol="0">
            <a:spAutoFit/>
          </a:bodyPr>
          <a:lstStyle/>
          <a:p>
            <a:r>
              <a:rPr lang="en-US" dirty="0"/>
              <a:t>NPS</a:t>
            </a:r>
          </a:p>
        </p:txBody>
      </p:sp>
      <p:sp>
        <p:nvSpPr>
          <p:cNvPr id="11" name="TextBox 10">
            <a:extLst>
              <a:ext uri="{FF2B5EF4-FFF2-40B4-BE49-F238E27FC236}">
                <a16:creationId xmlns:a16="http://schemas.microsoft.com/office/drawing/2014/main" id="{07CB4251-2457-4A09-B530-C14B8C02DA33}"/>
              </a:ext>
            </a:extLst>
          </p:cNvPr>
          <p:cNvSpPr txBox="1"/>
          <p:nvPr/>
        </p:nvSpPr>
        <p:spPr>
          <a:xfrm>
            <a:off x="2288805" y="4819409"/>
            <a:ext cx="838691" cy="369332"/>
          </a:xfrm>
          <a:prstGeom prst="rect">
            <a:avLst/>
          </a:prstGeom>
          <a:noFill/>
        </p:spPr>
        <p:txBody>
          <a:bodyPr wrap="none" rtlCol="0">
            <a:spAutoFit/>
          </a:bodyPr>
          <a:lstStyle/>
          <a:p>
            <a:r>
              <a:rPr lang="en-US" dirty="0"/>
              <a:t>private</a:t>
            </a:r>
          </a:p>
        </p:txBody>
      </p:sp>
      <p:sp>
        <p:nvSpPr>
          <p:cNvPr id="12" name="TextBox 11">
            <a:extLst>
              <a:ext uri="{FF2B5EF4-FFF2-40B4-BE49-F238E27FC236}">
                <a16:creationId xmlns:a16="http://schemas.microsoft.com/office/drawing/2014/main" id="{2C6F14D6-AAB7-4C17-8B99-CFD3EFE34DEE}"/>
              </a:ext>
            </a:extLst>
          </p:cNvPr>
          <p:cNvSpPr txBox="1"/>
          <p:nvPr/>
        </p:nvSpPr>
        <p:spPr>
          <a:xfrm>
            <a:off x="4064049" y="4928438"/>
            <a:ext cx="838691" cy="369332"/>
          </a:xfrm>
          <a:prstGeom prst="rect">
            <a:avLst/>
          </a:prstGeom>
          <a:noFill/>
        </p:spPr>
        <p:txBody>
          <a:bodyPr wrap="none" rtlCol="0">
            <a:spAutoFit/>
          </a:bodyPr>
          <a:lstStyle/>
          <a:p>
            <a:r>
              <a:rPr lang="en-US" dirty="0"/>
              <a:t>private</a:t>
            </a:r>
          </a:p>
        </p:txBody>
      </p:sp>
      <p:sp>
        <p:nvSpPr>
          <p:cNvPr id="13" name="TextBox 12">
            <a:extLst>
              <a:ext uri="{FF2B5EF4-FFF2-40B4-BE49-F238E27FC236}">
                <a16:creationId xmlns:a16="http://schemas.microsoft.com/office/drawing/2014/main" id="{3D7EE099-0E64-46DD-B23E-D62CF708BB69}"/>
              </a:ext>
            </a:extLst>
          </p:cNvPr>
          <p:cNvSpPr txBox="1"/>
          <p:nvPr/>
        </p:nvSpPr>
        <p:spPr>
          <a:xfrm rot="2304645">
            <a:off x="4652639" y="3256511"/>
            <a:ext cx="838691" cy="369332"/>
          </a:xfrm>
          <a:prstGeom prst="rect">
            <a:avLst/>
          </a:prstGeom>
          <a:noFill/>
        </p:spPr>
        <p:txBody>
          <a:bodyPr wrap="none" rtlCol="0">
            <a:spAutoFit/>
          </a:bodyPr>
          <a:lstStyle/>
          <a:p>
            <a:r>
              <a:rPr lang="en-US" dirty="0"/>
              <a:t>private</a:t>
            </a:r>
          </a:p>
        </p:txBody>
      </p:sp>
      <p:sp>
        <p:nvSpPr>
          <p:cNvPr id="14" name="TextBox 13">
            <a:extLst>
              <a:ext uri="{FF2B5EF4-FFF2-40B4-BE49-F238E27FC236}">
                <a16:creationId xmlns:a16="http://schemas.microsoft.com/office/drawing/2014/main" id="{4FB44BFC-3875-48EB-AEE1-D9C795890802}"/>
              </a:ext>
            </a:extLst>
          </p:cNvPr>
          <p:cNvSpPr txBox="1"/>
          <p:nvPr/>
        </p:nvSpPr>
        <p:spPr>
          <a:xfrm>
            <a:off x="5983729" y="4511642"/>
            <a:ext cx="838691" cy="369332"/>
          </a:xfrm>
          <a:prstGeom prst="rect">
            <a:avLst/>
          </a:prstGeom>
          <a:noFill/>
        </p:spPr>
        <p:txBody>
          <a:bodyPr wrap="none" rtlCol="0">
            <a:spAutoFit/>
          </a:bodyPr>
          <a:lstStyle/>
          <a:p>
            <a:r>
              <a:rPr lang="en-US" dirty="0"/>
              <a:t>private</a:t>
            </a:r>
          </a:p>
        </p:txBody>
      </p:sp>
      <p:sp>
        <p:nvSpPr>
          <p:cNvPr id="15" name="TextBox 14">
            <a:extLst>
              <a:ext uri="{FF2B5EF4-FFF2-40B4-BE49-F238E27FC236}">
                <a16:creationId xmlns:a16="http://schemas.microsoft.com/office/drawing/2014/main" id="{7EC519BF-2DE1-47D2-8A80-228A87436402}"/>
              </a:ext>
            </a:extLst>
          </p:cNvPr>
          <p:cNvSpPr txBox="1"/>
          <p:nvPr/>
        </p:nvSpPr>
        <p:spPr>
          <a:xfrm>
            <a:off x="537240" y="1637981"/>
            <a:ext cx="5863721" cy="369332"/>
          </a:xfrm>
          <a:prstGeom prst="rect">
            <a:avLst/>
          </a:prstGeom>
          <a:noFill/>
        </p:spPr>
        <p:txBody>
          <a:bodyPr wrap="none" rtlCol="0">
            <a:spAutoFit/>
          </a:bodyPr>
          <a:lstStyle/>
          <a:p>
            <a:r>
              <a:rPr lang="en-US" dirty="0"/>
              <a:t>VDOT right of way extends 60 feet south of Rt 340 pavement</a:t>
            </a:r>
          </a:p>
        </p:txBody>
      </p:sp>
      <p:sp>
        <p:nvSpPr>
          <p:cNvPr id="16" name="TextBox 15">
            <a:extLst>
              <a:ext uri="{FF2B5EF4-FFF2-40B4-BE49-F238E27FC236}">
                <a16:creationId xmlns:a16="http://schemas.microsoft.com/office/drawing/2014/main" id="{18E338EA-EF64-4CB1-B114-A71B83488E6E}"/>
              </a:ext>
            </a:extLst>
          </p:cNvPr>
          <p:cNvSpPr txBox="1"/>
          <p:nvPr/>
        </p:nvSpPr>
        <p:spPr>
          <a:xfrm>
            <a:off x="5118219" y="2304442"/>
            <a:ext cx="6397072" cy="646331"/>
          </a:xfrm>
          <a:prstGeom prst="rect">
            <a:avLst/>
          </a:prstGeom>
          <a:noFill/>
        </p:spPr>
        <p:txBody>
          <a:bodyPr wrap="none" rtlCol="0">
            <a:spAutoFit/>
          </a:bodyPr>
          <a:lstStyle/>
          <a:p>
            <a:r>
              <a:rPr lang="en-US" dirty="0">
                <a:solidFill>
                  <a:srgbClr val="01FF74"/>
                </a:solidFill>
              </a:rPr>
              <a:t>Our proposed (green, blue) uses NEITHER </a:t>
            </a:r>
            <a:r>
              <a:rPr lang="en-US" dirty="0">
                <a:solidFill>
                  <a:srgbClr val="FFC000"/>
                </a:solidFill>
              </a:rPr>
              <a:t>orange</a:t>
            </a:r>
            <a:r>
              <a:rPr lang="en-US" dirty="0">
                <a:solidFill>
                  <a:srgbClr val="01FF74"/>
                </a:solidFill>
              </a:rPr>
              <a:t> nor </a:t>
            </a:r>
            <a:r>
              <a:rPr lang="en-US" dirty="0">
                <a:solidFill>
                  <a:srgbClr val="FF5D5D"/>
                </a:solidFill>
              </a:rPr>
              <a:t>red</a:t>
            </a:r>
            <a:r>
              <a:rPr lang="en-US" dirty="0">
                <a:solidFill>
                  <a:srgbClr val="01FF74"/>
                </a:solidFill>
              </a:rPr>
              <a:t> route;</a:t>
            </a:r>
          </a:p>
          <a:p>
            <a:r>
              <a:rPr lang="en-US" dirty="0">
                <a:solidFill>
                  <a:srgbClr val="01FF74"/>
                </a:solidFill>
              </a:rPr>
              <a:t>Uses common-use natural surface trail 50 feet below, south of 340.</a:t>
            </a:r>
          </a:p>
        </p:txBody>
      </p:sp>
      <p:sp>
        <p:nvSpPr>
          <p:cNvPr id="17" name="TextBox 16">
            <a:extLst>
              <a:ext uri="{FF2B5EF4-FFF2-40B4-BE49-F238E27FC236}">
                <a16:creationId xmlns:a16="http://schemas.microsoft.com/office/drawing/2014/main" id="{30EB28D7-28F5-4776-B63F-A291368D558D}"/>
              </a:ext>
            </a:extLst>
          </p:cNvPr>
          <p:cNvSpPr txBox="1"/>
          <p:nvPr/>
        </p:nvSpPr>
        <p:spPr>
          <a:xfrm rot="3241552">
            <a:off x="3429300" y="4328757"/>
            <a:ext cx="3743012" cy="369332"/>
          </a:xfrm>
          <a:prstGeom prst="rect">
            <a:avLst/>
          </a:prstGeom>
          <a:noFill/>
        </p:spPr>
        <p:txBody>
          <a:bodyPr wrap="none" rtlCol="0">
            <a:spAutoFit/>
          </a:bodyPr>
          <a:lstStyle/>
          <a:p>
            <a:r>
              <a:rPr lang="en-US" dirty="0">
                <a:solidFill>
                  <a:srgbClr val="4BD0FF"/>
                </a:solidFill>
              </a:rPr>
              <a:t>1989 route:  0.12 miles along old road</a:t>
            </a:r>
          </a:p>
        </p:txBody>
      </p:sp>
      <p:sp>
        <p:nvSpPr>
          <p:cNvPr id="18" name="Freeform: Shape 17">
            <a:extLst>
              <a:ext uri="{FF2B5EF4-FFF2-40B4-BE49-F238E27FC236}">
                <a16:creationId xmlns:a16="http://schemas.microsoft.com/office/drawing/2014/main" id="{9E274C1D-74B1-40AC-A3D4-97A005F7A120}"/>
              </a:ext>
            </a:extLst>
          </p:cNvPr>
          <p:cNvSpPr/>
          <p:nvPr/>
        </p:nvSpPr>
        <p:spPr>
          <a:xfrm>
            <a:off x="1692613" y="2354094"/>
            <a:ext cx="2996119" cy="1974715"/>
          </a:xfrm>
          <a:custGeom>
            <a:avLst/>
            <a:gdLst>
              <a:gd name="connsiteX0" fmla="*/ 0 w 2996119"/>
              <a:gd name="connsiteY0" fmla="*/ 369651 h 1974715"/>
              <a:gd name="connsiteX1" fmla="*/ 301557 w 2996119"/>
              <a:gd name="connsiteY1" fmla="*/ 233463 h 1974715"/>
              <a:gd name="connsiteX2" fmla="*/ 826851 w 2996119"/>
              <a:gd name="connsiteY2" fmla="*/ 0 h 1974715"/>
              <a:gd name="connsiteX3" fmla="*/ 1060315 w 2996119"/>
              <a:gd name="connsiteY3" fmla="*/ 38910 h 1974715"/>
              <a:gd name="connsiteX4" fmla="*/ 1235413 w 2996119"/>
              <a:gd name="connsiteY4" fmla="*/ 223736 h 1974715"/>
              <a:gd name="connsiteX5" fmla="*/ 1371600 w 2996119"/>
              <a:gd name="connsiteY5" fmla="*/ 496110 h 1974715"/>
              <a:gd name="connsiteX6" fmla="*/ 1556425 w 2996119"/>
              <a:gd name="connsiteY6" fmla="*/ 194553 h 1974715"/>
              <a:gd name="connsiteX7" fmla="*/ 1760706 w 2996119"/>
              <a:gd name="connsiteY7" fmla="*/ 661480 h 1974715"/>
              <a:gd name="connsiteX8" fmla="*/ 1877438 w 2996119"/>
              <a:gd name="connsiteY8" fmla="*/ 1031132 h 1974715"/>
              <a:gd name="connsiteX9" fmla="*/ 2101174 w 2996119"/>
              <a:gd name="connsiteY9" fmla="*/ 1254868 h 1974715"/>
              <a:gd name="connsiteX10" fmla="*/ 2237361 w 2996119"/>
              <a:gd name="connsiteY10" fmla="*/ 982493 h 1974715"/>
              <a:gd name="connsiteX11" fmla="*/ 2480553 w 2996119"/>
              <a:gd name="connsiteY11" fmla="*/ 1410510 h 1974715"/>
              <a:gd name="connsiteX12" fmla="*/ 2830749 w 2996119"/>
              <a:gd name="connsiteY12" fmla="*/ 1974715 h 1974715"/>
              <a:gd name="connsiteX13" fmla="*/ 2996119 w 2996119"/>
              <a:gd name="connsiteY13" fmla="*/ 1838527 h 197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6119" h="1974715">
                <a:moveTo>
                  <a:pt x="0" y="369651"/>
                </a:moveTo>
                <a:lnTo>
                  <a:pt x="301557" y="233463"/>
                </a:lnTo>
                <a:lnTo>
                  <a:pt x="826851" y="0"/>
                </a:lnTo>
                <a:lnTo>
                  <a:pt x="1060315" y="38910"/>
                </a:lnTo>
                <a:lnTo>
                  <a:pt x="1235413" y="223736"/>
                </a:lnTo>
                <a:lnTo>
                  <a:pt x="1371600" y="496110"/>
                </a:lnTo>
                <a:lnTo>
                  <a:pt x="1556425" y="194553"/>
                </a:lnTo>
                <a:lnTo>
                  <a:pt x="1760706" y="661480"/>
                </a:lnTo>
                <a:lnTo>
                  <a:pt x="1877438" y="1031132"/>
                </a:lnTo>
                <a:lnTo>
                  <a:pt x="2101174" y="1254868"/>
                </a:lnTo>
                <a:lnTo>
                  <a:pt x="2237361" y="982493"/>
                </a:lnTo>
                <a:lnTo>
                  <a:pt x="2480553" y="1410510"/>
                </a:lnTo>
                <a:lnTo>
                  <a:pt x="2830749" y="1974715"/>
                </a:lnTo>
                <a:lnTo>
                  <a:pt x="2996119" y="1838527"/>
                </a:lnTo>
              </a:path>
            </a:pathLst>
          </a:custGeom>
          <a:noFill/>
          <a:ln w="38100">
            <a:solidFill>
              <a:srgbClr val="4BD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7F5C716-73B1-4E83-82F2-7F445132A3CD}"/>
              </a:ext>
            </a:extLst>
          </p:cNvPr>
          <p:cNvSpPr txBox="1"/>
          <p:nvPr/>
        </p:nvSpPr>
        <p:spPr>
          <a:xfrm rot="2185469">
            <a:off x="1766858" y="3327514"/>
            <a:ext cx="3007042" cy="646331"/>
          </a:xfrm>
          <a:prstGeom prst="rect">
            <a:avLst/>
          </a:prstGeom>
          <a:noFill/>
        </p:spPr>
        <p:txBody>
          <a:bodyPr wrap="none" rtlCol="0">
            <a:spAutoFit/>
          </a:bodyPr>
          <a:lstStyle/>
          <a:p>
            <a:r>
              <a:rPr lang="en-US" dirty="0">
                <a:solidFill>
                  <a:srgbClr val="4BD0FF"/>
                </a:solidFill>
              </a:rPr>
              <a:t>1989 route:  0.33 miles steep </a:t>
            </a:r>
          </a:p>
          <a:p>
            <a:r>
              <a:rPr lang="en-US" dirty="0">
                <a:solidFill>
                  <a:srgbClr val="4BD0FF"/>
                </a:solidFill>
              </a:rPr>
              <a:t>Switchback climb to Split Rock</a:t>
            </a:r>
          </a:p>
        </p:txBody>
      </p:sp>
      <p:sp>
        <p:nvSpPr>
          <p:cNvPr id="20" name="TextBox 19">
            <a:extLst>
              <a:ext uri="{FF2B5EF4-FFF2-40B4-BE49-F238E27FC236}">
                <a16:creationId xmlns:a16="http://schemas.microsoft.com/office/drawing/2014/main" id="{0F7CDCD3-7BB3-4E6C-8D1A-4403308BBDB3}"/>
              </a:ext>
            </a:extLst>
          </p:cNvPr>
          <p:cNvSpPr txBox="1"/>
          <p:nvPr/>
        </p:nvSpPr>
        <p:spPr>
          <a:xfrm>
            <a:off x="8109404" y="1989876"/>
            <a:ext cx="558166" cy="369332"/>
          </a:xfrm>
          <a:prstGeom prst="rect">
            <a:avLst/>
          </a:prstGeom>
          <a:noFill/>
        </p:spPr>
        <p:txBody>
          <a:bodyPr wrap="none" rtlCol="0">
            <a:spAutoFit/>
          </a:bodyPr>
          <a:lstStyle/>
          <a:p>
            <a:r>
              <a:rPr lang="en-US" dirty="0"/>
              <a:t>NPS</a:t>
            </a:r>
          </a:p>
        </p:txBody>
      </p:sp>
      <p:sp>
        <p:nvSpPr>
          <p:cNvPr id="21" name="TextBox 20">
            <a:extLst>
              <a:ext uri="{FF2B5EF4-FFF2-40B4-BE49-F238E27FC236}">
                <a16:creationId xmlns:a16="http://schemas.microsoft.com/office/drawing/2014/main" id="{8AF5365C-87E6-491E-9AC7-10C989C236B3}"/>
              </a:ext>
            </a:extLst>
          </p:cNvPr>
          <p:cNvSpPr txBox="1"/>
          <p:nvPr/>
        </p:nvSpPr>
        <p:spPr>
          <a:xfrm>
            <a:off x="1043815" y="82927"/>
            <a:ext cx="10104369" cy="954107"/>
          </a:xfrm>
          <a:prstGeom prst="rect">
            <a:avLst/>
          </a:prstGeom>
          <a:noFill/>
        </p:spPr>
        <p:txBody>
          <a:bodyPr wrap="none" rtlCol="0">
            <a:spAutoFit/>
          </a:bodyPr>
          <a:lstStyle/>
          <a:p>
            <a:r>
              <a:rPr lang="en-US" sz="2800" dirty="0">
                <a:solidFill>
                  <a:srgbClr val="4BD0FF"/>
                </a:solidFill>
              </a:rPr>
              <a:t>Loudoun Heights Trail in 1989 on NPS Land (now closed)</a:t>
            </a:r>
          </a:p>
          <a:p>
            <a:r>
              <a:rPr lang="en-US" sz="2800" dirty="0">
                <a:solidFill>
                  <a:srgbClr val="FFC000"/>
                </a:solidFill>
              </a:rPr>
              <a:t>Accessed via Orange (on private land)</a:t>
            </a:r>
            <a:r>
              <a:rPr lang="en-US" sz="2800" dirty="0"/>
              <a:t> or </a:t>
            </a:r>
            <a:r>
              <a:rPr lang="en-US" sz="2800" dirty="0">
                <a:solidFill>
                  <a:srgbClr val="FF5D5D"/>
                </a:solidFill>
              </a:rPr>
              <a:t>Red (along 340 guard rail)</a:t>
            </a:r>
          </a:p>
        </p:txBody>
      </p:sp>
      <p:sp>
        <p:nvSpPr>
          <p:cNvPr id="2" name="Freeform: Shape 1">
            <a:extLst>
              <a:ext uri="{FF2B5EF4-FFF2-40B4-BE49-F238E27FC236}">
                <a16:creationId xmlns:a16="http://schemas.microsoft.com/office/drawing/2014/main" id="{F3441C5A-08E2-495D-A9EF-069C212C353F}"/>
              </a:ext>
            </a:extLst>
          </p:cNvPr>
          <p:cNvSpPr/>
          <p:nvPr/>
        </p:nvSpPr>
        <p:spPr>
          <a:xfrm>
            <a:off x="4562272" y="3638145"/>
            <a:ext cx="2568102" cy="291829"/>
          </a:xfrm>
          <a:custGeom>
            <a:avLst/>
            <a:gdLst>
              <a:gd name="connsiteX0" fmla="*/ 0 w 2568102"/>
              <a:gd name="connsiteY0" fmla="*/ 243191 h 291829"/>
              <a:gd name="connsiteX1" fmla="*/ 389107 w 2568102"/>
              <a:gd name="connsiteY1" fmla="*/ 291829 h 291829"/>
              <a:gd name="connsiteX2" fmla="*/ 739302 w 2568102"/>
              <a:gd name="connsiteY2" fmla="*/ 107004 h 291829"/>
              <a:gd name="connsiteX3" fmla="*/ 1186775 w 2568102"/>
              <a:gd name="connsiteY3" fmla="*/ 87549 h 291829"/>
              <a:gd name="connsiteX4" fmla="*/ 1760707 w 2568102"/>
              <a:gd name="connsiteY4" fmla="*/ 165370 h 291829"/>
              <a:gd name="connsiteX5" fmla="*/ 2568102 w 2568102"/>
              <a:gd name="connsiteY5" fmla="*/ 0 h 29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8102" h="291829">
                <a:moveTo>
                  <a:pt x="0" y="243191"/>
                </a:moveTo>
                <a:lnTo>
                  <a:pt x="389107" y="291829"/>
                </a:lnTo>
                <a:lnTo>
                  <a:pt x="739302" y="107004"/>
                </a:lnTo>
                <a:lnTo>
                  <a:pt x="1186775" y="87549"/>
                </a:lnTo>
                <a:lnTo>
                  <a:pt x="1760707" y="165370"/>
                </a:lnTo>
                <a:lnTo>
                  <a:pt x="2568102" y="0"/>
                </a:ln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F75C7E4-A3E5-4B5B-88E4-F8F758AC6FBA}"/>
              </a:ext>
            </a:extLst>
          </p:cNvPr>
          <p:cNvSpPr/>
          <p:nvPr/>
        </p:nvSpPr>
        <p:spPr>
          <a:xfrm>
            <a:off x="3560323" y="1906621"/>
            <a:ext cx="5301575" cy="1682885"/>
          </a:xfrm>
          <a:custGeom>
            <a:avLst/>
            <a:gdLst>
              <a:gd name="connsiteX0" fmla="*/ 5301575 w 5301575"/>
              <a:gd name="connsiteY0" fmla="*/ 1634247 h 1682885"/>
              <a:gd name="connsiteX1" fmla="*/ 4182894 w 5301575"/>
              <a:gd name="connsiteY1" fmla="*/ 1682885 h 1682885"/>
              <a:gd name="connsiteX2" fmla="*/ 3171217 w 5301575"/>
              <a:gd name="connsiteY2" fmla="*/ 1498060 h 1682885"/>
              <a:gd name="connsiteX3" fmla="*/ 2023354 w 5301575"/>
              <a:gd name="connsiteY3" fmla="*/ 1021405 h 1682885"/>
              <a:gd name="connsiteX4" fmla="*/ 1313234 w 5301575"/>
              <a:gd name="connsiteY4" fmla="*/ 583660 h 1682885"/>
              <a:gd name="connsiteX5" fmla="*/ 564205 w 5301575"/>
              <a:gd name="connsiteY5" fmla="*/ 77822 h 1682885"/>
              <a:gd name="connsiteX6" fmla="*/ 350196 w 5301575"/>
              <a:gd name="connsiteY6" fmla="*/ 0 h 1682885"/>
              <a:gd name="connsiteX7" fmla="*/ 0 w 5301575"/>
              <a:gd name="connsiteY7" fmla="*/ 291830 h 168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1575" h="1682885">
                <a:moveTo>
                  <a:pt x="5301575" y="1634247"/>
                </a:moveTo>
                <a:lnTo>
                  <a:pt x="4182894" y="1682885"/>
                </a:lnTo>
                <a:lnTo>
                  <a:pt x="3171217" y="1498060"/>
                </a:lnTo>
                <a:lnTo>
                  <a:pt x="2023354" y="1021405"/>
                </a:lnTo>
                <a:lnTo>
                  <a:pt x="1313234" y="583660"/>
                </a:lnTo>
                <a:lnTo>
                  <a:pt x="564205" y="77822"/>
                </a:lnTo>
                <a:lnTo>
                  <a:pt x="350196" y="0"/>
                </a:lnTo>
                <a:lnTo>
                  <a:pt x="0" y="291830"/>
                </a:lnTo>
              </a:path>
            </a:pathLst>
          </a:custGeom>
          <a:noFill/>
          <a:ln w="38100">
            <a:solidFill>
              <a:srgbClr val="BE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37580DA-A32B-455B-BB0B-061968ACFBB2}"/>
              </a:ext>
            </a:extLst>
          </p:cNvPr>
          <p:cNvSpPr txBox="1"/>
          <p:nvPr/>
        </p:nvSpPr>
        <p:spPr>
          <a:xfrm rot="17642515">
            <a:off x="859563" y="3417947"/>
            <a:ext cx="1365438" cy="369332"/>
          </a:xfrm>
          <a:prstGeom prst="rect">
            <a:avLst/>
          </a:prstGeom>
          <a:noFill/>
        </p:spPr>
        <p:txBody>
          <a:bodyPr wrap="none" rtlCol="0">
            <a:spAutoFit/>
          </a:bodyPr>
          <a:lstStyle/>
          <a:p>
            <a:r>
              <a:rPr lang="en-US" dirty="0">
                <a:solidFill>
                  <a:srgbClr val="EC40FE"/>
                </a:solidFill>
              </a:rPr>
              <a:t>VA State line</a:t>
            </a:r>
          </a:p>
        </p:txBody>
      </p:sp>
      <p:sp>
        <p:nvSpPr>
          <p:cNvPr id="4" name="Arrow: Down 3">
            <a:extLst>
              <a:ext uri="{FF2B5EF4-FFF2-40B4-BE49-F238E27FC236}">
                <a16:creationId xmlns:a16="http://schemas.microsoft.com/office/drawing/2014/main" id="{884FC045-8F68-44E9-8E76-90C76B70D502}"/>
              </a:ext>
            </a:extLst>
          </p:cNvPr>
          <p:cNvSpPr/>
          <p:nvPr/>
        </p:nvSpPr>
        <p:spPr>
          <a:xfrm rot="2324692">
            <a:off x="1362056" y="2621186"/>
            <a:ext cx="253514" cy="79687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D6019FC-87DC-43C0-A5BA-4C1CE166C8CD}"/>
              </a:ext>
            </a:extLst>
          </p:cNvPr>
          <p:cNvSpPr txBox="1"/>
          <p:nvPr/>
        </p:nvSpPr>
        <p:spPr>
          <a:xfrm rot="18387247">
            <a:off x="120216" y="3327514"/>
            <a:ext cx="1606850" cy="646331"/>
          </a:xfrm>
          <a:prstGeom prst="rect">
            <a:avLst/>
          </a:prstGeom>
          <a:noFill/>
        </p:spPr>
        <p:txBody>
          <a:bodyPr wrap="none" rtlCol="0">
            <a:spAutoFit/>
          </a:bodyPr>
          <a:lstStyle/>
          <a:p>
            <a:r>
              <a:rPr lang="en-US" dirty="0"/>
              <a:t>To Appalachian</a:t>
            </a:r>
          </a:p>
          <a:p>
            <a:r>
              <a:rPr lang="en-US" dirty="0"/>
              <a:t>Trail</a:t>
            </a:r>
          </a:p>
        </p:txBody>
      </p:sp>
    </p:spTree>
    <p:extLst>
      <p:ext uri="{BB962C8B-B14F-4D97-AF65-F5344CB8AC3E}">
        <p14:creationId xmlns:p14="http://schemas.microsoft.com/office/powerpoint/2010/main" val="539553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road, way, highway&#10;&#10;Description automatically generated">
            <a:extLst>
              <a:ext uri="{FF2B5EF4-FFF2-40B4-BE49-F238E27FC236}">
                <a16:creationId xmlns:a16="http://schemas.microsoft.com/office/drawing/2014/main" id="{46BB777C-7A9D-48FB-9109-0C85E32A7D1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13000"/>
                    </a14:imgEffect>
                  </a14:imgLayer>
                </a14:imgProps>
              </a:ext>
              <a:ext uri="{28A0092B-C50C-407E-A947-70E740481C1C}">
                <a14:useLocalDpi xmlns:a14="http://schemas.microsoft.com/office/drawing/2010/main" val="0"/>
              </a:ext>
            </a:extLst>
          </a:blip>
          <a:stretch>
            <a:fillRect/>
          </a:stretch>
        </p:blipFill>
        <p:spPr>
          <a:xfrm>
            <a:off x="22119" y="20712"/>
            <a:ext cx="12147761" cy="6858000"/>
          </a:xfrm>
          <a:prstGeom prst="rect">
            <a:avLst/>
          </a:prstGeom>
        </p:spPr>
      </p:pic>
      <p:sp>
        <p:nvSpPr>
          <p:cNvPr id="4" name="Oval 3">
            <a:extLst>
              <a:ext uri="{FF2B5EF4-FFF2-40B4-BE49-F238E27FC236}">
                <a16:creationId xmlns:a16="http://schemas.microsoft.com/office/drawing/2014/main" id="{F7BBAA86-7117-4312-863A-E23A3BBBC804}"/>
              </a:ext>
            </a:extLst>
          </p:cNvPr>
          <p:cNvSpPr/>
          <p:nvPr/>
        </p:nvSpPr>
        <p:spPr>
          <a:xfrm>
            <a:off x="6466703" y="3501081"/>
            <a:ext cx="1219200" cy="939114"/>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32AC55-9E14-41D5-B855-C5178F78B562}"/>
              </a:ext>
            </a:extLst>
          </p:cNvPr>
          <p:cNvSpPr txBox="1"/>
          <p:nvPr/>
        </p:nvSpPr>
        <p:spPr>
          <a:xfrm>
            <a:off x="5785468" y="2300752"/>
            <a:ext cx="3088794" cy="1200329"/>
          </a:xfrm>
          <a:prstGeom prst="rect">
            <a:avLst/>
          </a:prstGeom>
          <a:noFill/>
        </p:spPr>
        <p:txBody>
          <a:bodyPr wrap="none" rtlCol="0">
            <a:spAutoFit/>
          </a:bodyPr>
          <a:lstStyle/>
          <a:p>
            <a:r>
              <a:rPr lang="en-US" b="1" dirty="0">
                <a:solidFill>
                  <a:srgbClr val="FFFF00"/>
                </a:solidFill>
              </a:rPr>
              <a:t>Parking lot we’d like to reopen</a:t>
            </a:r>
          </a:p>
          <a:p>
            <a:r>
              <a:rPr lang="en-US" b="1" dirty="0">
                <a:solidFill>
                  <a:srgbClr val="FFFF00"/>
                </a:solidFill>
              </a:rPr>
              <a:t>For trail users.  </a:t>
            </a:r>
          </a:p>
          <a:p>
            <a:r>
              <a:rPr lang="en-US" b="1" dirty="0">
                <a:solidFill>
                  <a:srgbClr val="FFFF00"/>
                </a:solidFill>
              </a:rPr>
              <a:t>Northern 80% is VDOT land</a:t>
            </a:r>
          </a:p>
          <a:p>
            <a:r>
              <a:rPr lang="en-US" b="1" dirty="0">
                <a:solidFill>
                  <a:srgbClr val="FFFF00"/>
                </a:solidFill>
              </a:rPr>
              <a:t>Southern 20% is private land</a:t>
            </a:r>
          </a:p>
        </p:txBody>
      </p:sp>
      <p:sp>
        <p:nvSpPr>
          <p:cNvPr id="6" name="Freeform: Shape 5">
            <a:extLst>
              <a:ext uri="{FF2B5EF4-FFF2-40B4-BE49-F238E27FC236}">
                <a16:creationId xmlns:a16="http://schemas.microsoft.com/office/drawing/2014/main" id="{7FAD469A-C050-4351-9604-3BA68302854E}"/>
              </a:ext>
            </a:extLst>
          </p:cNvPr>
          <p:cNvSpPr/>
          <p:nvPr/>
        </p:nvSpPr>
        <p:spPr>
          <a:xfrm>
            <a:off x="1896894" y="1770434"/>
            <a:ext cx="4669276" cy="2081719"/>
          </a:xfrm>
          <a:custGeom>
            <a:avLst/>
            <a:gdLst>
              <a:gd name="connsiteX0" fmla="*/ 4669276 w 4669276"/>
              <a:gd name="connsiteY0" fmla="*/ 2033081 h 2081719"/>
              <a:gd name="connsiteX1" fmla="*/ 4445540 w 4669276"/>
              <a:gd name="connsiteY1" fmla="*/ 2081719 h 2081719"/>
              <a:gd name="connsiteX2" fmla="*/ 3813242 w 4669276"/>
              <a:gd name="connsiteY2" fmla="*/ 1994170 h 2081719"/>
              <a:gd name="connsiteX3" fmla="*/ 3015574 w 4669276"/>
              <a:gd name="connsiteY3" fmla="*/ 1663430 h 2081719"/>
              <a:gd name="connsiteX4" fmla="*/ 1935804 w 4669276"/>
              <a:gd name="connsiteY4" fmla="*/ 1021404 h 2081719"/>
              <a:gd name="connsiteX5" fmla="*/ 1147863 w 4669276"/>
              <a:gd name="connsiteY5" fmla="*/ 525294 h 2081719"/>
              <a:gd name="connsiteX6" fmla="*/ 632297 w 4669276"/>
              <a:gd name="connsiteY6" fmla="*/ 175098 h 2081719"/>
              <a:gd name="connsiteX7" fmla="*/ 184825 w 4669276"/>
              <a:gd name="connsiteY7" fmla="*/ 0 h 2081719"/>
              <a:gd name="connsiteX8" fmla="*/ 0 w 4669276"/>
              <a:gd name="connsiteY8" fmla="*/ 155643 h 20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276" h="2081719">
                <a:moveTo>
                  <a:pt x="4669276" y="2033081"/>
                </a:moveTo>
                <a:lnTo>
                  <a:pt x="4445540" y="2081719"/>
                </a:lnTo>
                <a:lnTo>
                  <a:pt x="3813242" y="1994170"/>
                </a:lnTo>
                <a:lnTo>
                  <a:pt x="3015574" y="1663430"/>
                </a:lnTo>
                <a:lnTo>
                  <a:pt x="1935804" y="1021404"/>
                </a:lnTo>
                <a:lnTo>
                  <a:pt x="1147863" y="525294"/>
                </a:lnTo>
                <a:lnTo>
                  <a:pt x="632297" y="175098"/>
                </a:lnTo>
                <a:lnTo>
                  <a:pt x="184825" y="0"/>
                </a:lnTo>
                <a:lnTo>
                  <a:pt x="0" y="155643"/>
                </a:lnTo>
              </a:path>
            </a:pathLst>
          </a:custGeom>
          <a:noFill/>
          <a:ln w="38100">
            <a:solidFill>
              <a:srgbClr val="01F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1F3D7C3-2286-4595-A3A3-2946570C3B42}"/>
              </a:ext>
            </a:extLst>
          </p:cNvPr>
          <p:cNvSpPr txBox="1"/>
          <p:nvPr/>
        </p:nvSpPr>
        <p:spPr>
          <a:xfrm>
            <a:off x="3575396" y="1435429"/>
            <a:ext cx="4160626" cy="1200329"/>
          </a:xfrm>
          <a:prstGeom prst="rect">
            <a:avLst/>
          </a:prstGeom>
          <a:noFill/>
        </p:spPr>
        <p:txBody>
          <a:bodyPr wrap="none" rtlCol="0">
            <a:spAutoFit/>
          </a:bodyPr>
          <a:lstStyle/>
          <a:p>
            <a:r>
              <a:rPr lang="en-US" b="1" dirty="0">
                <a:solidFill>
                  <a:srgbClr val="01FF74"/>
                </a:solidFill>
              </a:rPr>
              <a:t>Existing trail we’d like to officially open as</a:t>
            </a:r>
          </a:p>
          <a:p>
            <a:r>
              <a:rPr lang="en-US" b="1" dirty="0">
                <a:solidFill>
                  <a:srgbClr val="01FF74"/>
                </a:solidFill>
              </a:rPr>
              <a:t>Potomac Heritage Trail, on VDOT</a:t>
            </a:r>
          </a:p>
          <a:p>
            <a:r>
              <a:rPr lang="en-US" b="1" dirty="0">
                <a:solidFill>
                  <a:srgbClr val="01FF74"/>
                </a:solidFill>
              </a:rPr>
              <a:t>Property but about 50’ from</a:t>
            </a:r>
          </a:p>
          <a:p>
            <a:r>
              <a:rPr lang="en-US" b="1" dirty="0">
                <a:solidFill>
                  <a:srgbClr val="01FF74"/>
                </a:solidFill>
              </a:rPr>
              <a:t>Traffic on Rt. 340</a:t>
            </a:r>
          </a:p>
        </p:txBody>
      </p:sp>
      <p:sp>
        <p:nvSpPr>
          <p:cNvPr id="8" name="Freeform: Shape 7">
            <a:extLst>
              <a:ext uri="{FF2B5EF4-FFF2-40B4-BE49-F238E27FC236}">
                <a16:creationId xmlns:a16="http://schemas.microsoft.com/office/drawing/2014/main" id="{61BEAF22-D97A-42BD-A6BC-6CCEBE1EF8D7}"/>
              </a:ext>
            </a:extLst>
          </p:cNvPr>
          <p:cNvSpPr/>
          <p:nvPr/>
        </p:nvSpPr>
        <p:spPr>
          <a:xfrm>
            <a:off x="116732" y="1935804"/>
            <a:ext cx="3375498" cy="2704290"/>
          </a:xfrm>
          <a:custGeom>
            <a:avLst/>
            <a:gdLst>
              <a:gd name="connsiteX0" fmla="*/ 1789889 w 3375498"/>
              <a:gd name="connsiteY0" fmla="*/ 0 h 2704290"/>
              <a:gd name="connsiteX1" fmla="*/ 2169268 w 3375498"/>
              <a:gd name="connsiteY1" fmla="*/ 729575 h 2704290"/>
              <a:gd name="connsiteX2" fmla="*/ 2645923 w 3375498"/>
              <a:gd name="connsiteY2" fmla="*/ 1478605 h 2704290"/>
              <a:gd name="connsiteX3" fmla="*/ 3054485 w 3375498"/>
              <a:gd name="connsiteY3" fmla="*/ 2188724 h 2704290"/>
              <a:gd name="connsiteX4" fmla="*/ 3375498 w 3375498"/>
              <a:gd name="connsiteY4" fmla="*/ 2704290 h 2704290"/>
              <a:gd name="connsiteX5" fmla="*/ 2937753 w 3375498"/>
              <a:gd name="connsiteY5" fmla="*/ 2684834 h 2704290"/>
              <a:gd name="connsiteX6" fmla="*/ 2023353 w 3375498"/>
              <a:gd name="connsiteY6" fmla="*/ 1614792 h 2704290"/>
              <a:gd name="connsiteX7" fmla="*/ 1439694 w 3375498"/>
              <a:gd name="connsiteY7" fmla="*/ 1342417 h 2704290"/>
              <a:gd name="connsiteX8" fmla="*/ 1507787 w 3375498"/>
              <a:gd name="connsiteY8" fmla="*/ 1848256 h 2704290"/>
              <a:gd name="connsiteX9" fmla="*/ 1459149 w 3375498"/>
              <a:gd name="connsiteY9" fmla="*/ 2315183 h 2704290"/>
              <a:gd name="connsiteX10" fmla="*/ 1108953 w 3375498"/>
              <a:gd name="connsiteY10" fmla="*/ 2266545 h 2704290"/>
              <a:gd name="connsiteX11" fmla="*/ 797668 w 3375498"/>
              <a:gd name="connsiteY11" fmla="*/ 1770434 h 2704290"/>
              <a:gd name="connsiteX12" fmla="*/ 797668 w 3375498"/>
              <a:gd name="connsiteY12" fmla="*/ 1673158 h 2704290"/>
              <a:gd name="connsiteX13" fmla="*/ 496111 w 3375498"/>
              <a:gd name="connsiteY13" fmla="*/ 797668 h 2704290"/>
              <a:gd name="connsiteX14" fmla="*/ 204281 w 3375498"/>
              <a:gd name="connsiteY14" fmla="*/ 457200 h 2704290"/>
              <a:gd name="connsiteX15" fmla="*/ 0 w 3375498"/>
              <a:gd name="connsiteY15" fmla="*/ 457200 h 270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75498" h="2704290">
                <a:moveTo>
                  <a:pt x="1789889" y="0"/>
                </a:moveTo>
                <a:lnTo>
                  <a:pt x="2169268" y="729575"/>
                </a:lnTo>
                <a:lnTo>
                  <a:pt x="2645923" y="1478605"/>
                </a:lnTo>
                <a:lnTo>
                  <a:pt x="3054485" y="2188724"/>
                </a:lnTo>
                <a:lnTo>
                  <a:pt x="3375498" y="2704290"/>
                </a:lnTo>
                <a:lnTo>
                  <a:pt x="2937753" y="2684834"/>
                </a:lnTo>
                <a:lnTo>
                  <a:pt x="2023353" y="1614792"/>
                </a:lnTo>
                <a:lnTo>
                  <a:pt x="1439694" y="1342417"/>
                </a:lnTo>
                <a:lnTo>
                  <a:pt x="1507787" y="1848256"/>
                </a:lnTo>
                <a:lnTo>
                  <a:pt x="1459149" y="2315183"/>
                </a:lnTo>
                <a:lnTo>
                  <a:pt x="1108953" y="2266545"/>
                </a:lnTo>
                <a:lnTo>
                  <a:pt x="797668" y="1770434"/>
                </a:lnTo>
                <a:lnTo>
                  <a:pt x="797668" y="1673158"/>
                </a:lnTo>
                <a:lnTo>
                  <a:pt x="496111" y="797668"/>
                </a:lnTo>
                <a:lnTo>
                  <a:pt x="204281" y="457200"/>
                </a:lnTo>
                <a:lnTo>
                  <a:pt x="0" y="457200"/>
                </a:lnTo>
              </a:path>
            </a:pathLst>
          </a:custGeom>
          <a:noFill/>
          <a:ln w="38100">
            <a:solidFill>
              <a:srgbClr val="4BD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586BD1-1BC1-4EC4-8971-F9C7A5273C16}"/>
              </a:ext>
            </a:extLst>
          </p:cNvPr>
          <p:cNvSpPr txBox="1"/>
          <p:nvPr/>
        </p:nvSpPr>
        <p:spPr>
          <a:xfrm>
            <a:off x="410665" y="4591017"/>
            <a:ext cx="3579121" cy="1200329"/>
          </a:xfrm>
          <a:prstGeom prst="rect">
            <a:avLst/>
          </a:prstGeom>
          <a:noFill/>
        </p:spPr>
        <p:txBody>
          <a:bodyPr wrap="none" rtlCol="0">
            <a:spAutoFit/>
          </a:bodyPr>
          <a:lstStyle/>
          <a:p>
            <a:r>
              <a:rPr lang="en-US" dirty="0">
                <a:solidFill>
                  <a:srgbClr val="89E0FF"/>
                </a:solidFill>
              </a:rPr>
              <a:t>Trail we are asking the National Park</a:t>
            </a:r>
          </a:p>
          <a:p>
            <a:r>
              <a:rPr lang="en-US" dirty="0">
                <a:solidFill>
                  <a:srgbClr val="89E0FF"/>
                </a:solidFill>
              </a:rPr>
              <a:t>Service to reopen.</a:t>
            </a:r>
          </a:p>
          <a:p>
            <a:endParaRPr lang="en-US" dirty="0">
              <a:solidFill>
                <a:srgbClr val="89E0FF"/>
              </a:solidFill>
            </a:endParaRPr>
          </a:p>
          <a:p>
            <a:r>
              <a:rPr lang="en-US" dirty="0">
                <a:solidFill>
                  <a:srgbClr val="89E0FF"/>
                </a:solidFill>
              </a:rPr>
              <a:t>Connects to Appalachian Trail</a:t>
            </a:r>
          </a:p>
        </p:txBody>
      </p:sp>
      <p:sp>
        <p:nvSpPr>
          <p:cNvPr id="10" name="Freeform: Shape 9">
            <a:extLst>
              <a:ext uri="{FF2B5EF4-FFF2-40B4-BE49-F238E27FC236}">
                <a16:creationId xmlns:a16="http://schemas.microsoft.com/office/drawing/2014/main" id="{16F4AA31-F2BE-4560-B658-03DE8E90AEC1}"/>
              </a:ext>
            </a:extLst>
          </p:cNvPr>
          <p:cNvSpPr/>
          <p:nvPr/>
        </p:nvSpPr>
        <p:spPr>
          <a:xfrm>
            <a:off x="7704306" y="1498060"/>
            <a:ext cx="4426085" cy="2558374"/>
          </a:xfrm>
          <a:custGeom>
            <a:avLst/>
            <a:gdLst>
              <a:gd name="connsiteX0" fmla="*/ 0 w 4426085"/>
              <a:gd name="connsiteY0" fmla="*/ 2558374 h 2558374"/>
              <a:gd name="connsiteX1" fmla="*/ 505839 w 4426085"/>
              <a:gd name="connsiteY1" fmla="*/ 2509736 h 2558374"/>
              <a:gd name="connsiteX2" fmla="*/ 1011677 w 4426085"/>
              <a:gd name="connsiteY2" fmla="*/ 2451370 h 2558374"/>
              <a:gd name="connsiteX3" fmla="*/ 1780162 w 4426085"/>
              <a:gd name="connsiteY3" fmla="*/ 2276272 h 2558374"/>
              <a:gd name="connsiteX4" fmla="*/ 3054485 w 4426085"/>
              <a:gd name="connsiteY4" fmla="*/ 2081719 h 2558374"/>
              <a:gd name="connsiteX5" fmla="*/ 3064213 w 4426085"/>
              <a:gd name="connsiteY5" fmla="*/ 1673157 h 2558374"/>
              <a:gd name="connsiteX6" fmla="*/ 3501958 w 4426085"/>
              <a:gd name="connsiteY6" fmla="*/ 1468876 h 2558374"/>
              <a:gd name="connsiteX7" fmla="*/ 3735422 w 4426085"/>
              <a:gd name="connsiteY7" fmla="*/ 894944 h 2558374"/>
              <a:gd name="connsiteX8" fmla="*/ 4046707 w 4426085"/>
              <a:gd name="connsiteY8" fmla="*/ 243191 h 2558374"/>
              <a:gd name="connsiteX9" fmla="*/ 4095345 w 4426085"/>
              <a:gd name="connsiteY9" fmla="*/ 165370 h 2558374"/>
              <a:gd name="connsiteX10" fmla="*/ 4426085 w 4426085"/>
              <a:gd name="connsiteY10" fmla="*/ 0 h 255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6085" h="2558374">
                <a:moveTo>
                  <a:pt x="0" y="2558374"/>
                </a:moveTo>
                <a:lnTo>
                  <a:pt x="505839" y="2509736"/>
                </a:lnTo>
                <a:lnTo>
                  <a:pt x="1011677" y="2451370"/>
                </a:lnTo>
                <a:lnTo>
                  <a:pt x="1780162" y="2276272"/>
                </a:lnTo>
                <a:lnTo>
                  <a:pt x="3054485" y="2081719"/>
                </a:lnTo>
                <a:lnTo>
                  <a:pt x="3064213" y="1673157"/>
                </a:lnTo>
                <a:lnTo>
                  <a:pt x="3501958" y="1468876"/>
                </a:lnTo>
                <a:lnTo>
                  <a:pt x="3735422" y="894944"/>
                </a:lnTo>
                <a:lnTo>
                  <a:pt x="4046707" y="243191"/>
                </a:lnTo>
                <a:lnTo>
                  <a:pt x="4095345" y="165370"/>
                </a:lnTo>
                <a:lnTo>
                  <a:pt x="4426085" y="0"/>
                </a:lnTo>
              </a:path>
            </a:pathLst>
          </a:custGeom>
          <a:noFill/>
          <a:ln w="38100">
            <a:solidFill>
              <a:srgbClr val="01F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D5C6047-BCA6-4BB0-B8B4-28AB99B95B2D}"/>
              </a:ext>
            </a:extLst>
          </p:cNvPr>
          <p:cNvSpPr/>
          <p:nvPr/>
        </p:nvSpPr>
        <p:spPr>
          <a:xfrm>
            <a:off x="6536987" y="3813243"/>
            <a:ext cx="1157592" cy="233463"/>
          </a:xfrm>
          <a:custGeom>
            <a:avLst/>
            <a:gdLst>
              <a:gd name="connsiteX0" fmla="*/ 0 w 1157592"/>
              <a:gd name="connsiteY0" fmla="*/ 0 h 233463"/>
              <a:gd name="connsiteX1" fmla="*/ 719847 w 1157592"/>
              <a:gd name="connsiteY1" fmla="*/ 175097 h 233463"/>
              <a:gd name="connsiteX2" fmla="*/ 1157592 w 1157592"/>
              <a:gd name="connsiteY2" fmla="*/ 233463 h 233463"/>
            </a:gdLst>
            <a:ahLst/>
            <a:cxnLst>
              <a:cxn ang="0">
                <a:pos x="connsiteX0" y="connsiteY0"/>
              </a:cxn>
              <a:cxn ang="0">
                <a:pos x="connsiteX1" y="connsiteY1"/>
              </a:cxn>
              <a:cxn ang="0">
                <a:pos x="connsiteX2" y="connsiteY2"/>
              </a:cxn>
            </a:cxnLst>
            <a:rect l="l" t="t" r="r" b="b"/>
            <a:pathLst>
              <a:path w="1157592" h="233463">
                <a:moveTo>
                  <a:pt x="0" y="0"/>
                </a:moveTo>
                <a:lnTo>
                  <a:pt x="719847" y="175097"/>
                </a:lnTo>
                <a:lnTo>
                  <a:pt x="1157592" y="233463"/>
                </a:lnTo>
              </a:path>
            </a:pathLst>
          </a:custGeom>
          <a:noFill/>
          <a:ln w="38100">
            <a:solidFill>
              <a:srgbClr val="01F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CD8E986-CC06-4DC7-B27B-9E945C811405}"/>
              </a:ext>
            </a:extLst>
          </p:cNvPr>
          <p:cNvSpPr txBox="1"/>
          <p:nvPr/>
        </p:nvSpPr>
        <p:spPr>
          <a:xfrm>
            <a:off x="9070753" y="2177082"/>
            <a:ext cx="2248663" cy="1200329"/>
          </a:xfrm>
          <a:prstGeom prst="rect">
            <a:avLst/>
          </a:prstGeom>
          <a:noFill/>
        </p:spPr>
        <p:txBody>
          <a:bodyPr wrap="square" rtlCol="0">
            <a:spAutoFit/>
          </a:bodyPr>
          <a:lstStyle/>
          <a:p>
            <a:r>
              <a:rPr lang="en-US" b="1" dirty="0">
                <a:solidFill>
                  <a:srgbClr val="01FF74"/>
                </a:solidFill>
              </a:rPr>
              <a:t>Trail crosses 340 </a:t>
            </a:r>
          </a:p>
          <a:p>
            <a:r>
              <a:rPr lang="en-US" b="1" dirty="0">
                <a:solidFill>
                  <a:srgbClr val="01FF74"/>
                </a:solidFill>
              </a:rPr>
              <a:t>at traffic light, continues east </a:t>
            </a:r>
          </a:p>
          <a:p>
            <a:r>
              <a:rPr lang="en-US" b="1" dirty="0">
                <a:solidFill>
                  <a:srgbClr val="01FF74"/>
                </a:solidFill>
              </a:rPr>
              <a:t>on existing trails </a:t>
            </a:r>
          </a:p>
        </p:txBody>
      </p:sp>
      <p:sp>
        <p:nvSpPr>
          <p:cNvPr id="13" name="TextBox 12">
            <a:extLst>
              <a:ext uri="{FF2B5EF4-FFF2-40B4-BE49-F238E27FC236}">
                <a16:creationId xmlns:a16="http://schemas.microsoft.com/office/drawing/2014/main" id="{D5F2E50B-8CBC-4795-9AF4-FE47427027DF}"/>
              </a:ext>
            </a:extLst>
          </p:cNvPr>
          <p:cNvSpPr txBox="1"/>
          <p:nvPr/>
        </p:nvSpPr>
        <p:spPr>
          <a:xfrm>
            <a:off x="10119447" y="856832"/>
            <a:ext cx="1900514" cy="1477328"/>
          </a:xfrm>
          <a:prstGeom prst="rect">
            <a:avLst/>
          </a:prstGeom>
          <a:noFill/>
        </p:spPr>
        <p:txBody>
          <a:bodyPr wrap="square" rtlCol="0">
            <a:spAutoFit/>
          </a:bodyPr>
          <a:lstStyle/>
          <a:p>
            <a:r>
              <a:rPr lang="en-US" b="1" dirty="0"/>
              <a:t>Trail is planned to continue under Rt. 340’s Potomac bridge, and east to Lovettsville</a:t>
            </a:r>
          </a:p>
        </p:txBody>
      </p:sp>
    </p:spTree>
    <p:extLst>
      <p:ext uri="{BB962C8B-B14F-4D97-AF65-F5344CB8AC3E}">
        <p14:creationId xmlns:p14="http://schemas.microsoft.com/office/powerpoint/2010/main" val="190201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plant, soil&#10;&#10;Description automatically generated">
            <a:extLst>
              <a:ext uri="{FF2B5EF4-FFF2-40B4-BE49-F238E27FC236}">
                <a16:creationId xmlns:a16="http://schemas.microsoft.com/office/drawing/2014/main" id="{9AFB09ED-9E1C-4BFB-BA7B-1D455925F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44" y="344133"/>
            <a:ext cx="7334287" cy="5508252"/>
          </a:xfrm>
          <a:prstGeom prst="rect">
            <a:avLst/>
          </a:prstGeom>
        </p:spPr>
      </p:pic>
      <p:sp>
        <p:nvSpPr>
          <p:cNvPr id="4" name="TextBox 3">
            <a:extLst>
              <a:ext uri="{FF2B5EF4-FFF2-40B4-BE49-F238E27FC236}">
                <a16:creationId xmlns:a16="http://schemas.microsoft.com/office/drawing/2014/main" id="{DDF123EF-2CB0-4929-90B2-138E72B07468}"/>
              </a:ext>
            </a:extLst>
          </p:cNvPr>
          <p:cNvSpPr txBox="1"/>
          <p:nvPr/>
        </p:nvSpPr>
        <p:spPr>
          <a:xfrm>
            <a:off x="7770209" y="598412"/>
            <a:ext cx="3902982" cy="2677656"/>
          </a:xfrm>
          <a:prstGeom prst="rect">
            <a:avLst/>
          </a:prstGeom>
          <a:noFill/>
        </p:spPr>
        <p:txBody>
          <a:bodyPr wrap="square" rtlCol="0">
            <a:spAutoFit/>
          </a:bodyPr>
          <a:lstStyle/>
          <a:p>
            <a:r>
              <a:rPr lang="en-US" sz="2400" dirty="0">
                <a:solidFill>
                  <a:srgbClr val="FFFF00"/>
                </a:solidFill>
              </a:rPr>
              <a:t>“VDH (VA Dept. Highways)” markers found at several points along green trail (previous slide).  The markers help make clear that the trail stays on the VDOT side of the property line </a:t>
            </a:r>
          </a:p>
        </p:txBody>
      </p:sp>
    </p:spTree>
    <p:extLst>
      <p:ext uri="{BB962C8B-B14F-4D97-AF65-F5344CB8AC3E}">
        <p14:creationId xmlns:p14="http://schemas.microsoft.com/office/powerpoint/2010/main" val="1728641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ound, outdoor, tree, plant&#10;&#10;Description automatically generated">
            <a:extLst>
              <a:ext uri="{FF2B5EF4-FFF2-40B4-BE49-F238E27FC236}">
                <a16:creationId xmlns:a16="http://schemas.microsoft.com/office/drawing/2014/main" id="{08A45534-CE4D-4E7B-A3A7-96FE7EE90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3363"/>
            <a:ext cx="12192000" cy="4775387"/>
          </a:xfrm>
          <a:prstGeom prst="rect">
            <a:avLst/>
          </a:prstGeom>
        </p:spPr>
      </p:pic>
      <p:sp>
        <p:nvSpPr>
          <p:cNvPr id="6" name="TextBox 5">
            <a:extLst>
              <a:ext uri="{FF2B5EF4-FFF2-40B4-BE49-F238E27FC236}">
                <a16:creationId xmlns:a16="http://schemas.microsoft.com/office/drawing/2014/main" id="{4DAEC1B5-3A21-481C-9B39-60B54F6B25F6}"/>
              </a:ext>
            </a:extLst>
          </p:cNvPr>
          <p:cNvSpPr txBox="1"/>
          <p:nvPr/>
        </p:nvSpPr>
        <p:spPr>
          <a:xfrm>
            <a:off x="3266302" y="601478"/>
            <a:ext cx="3902982" cy="830997"/>
          </a:xfrm>
          <a:prstGeom prst="rect">
            <a:avLst/>
          </a:prstGeom>
          <a:noFill/>
        </p:spPr>
        <p:txBody>
          <a:bodyPr wrap="square" rtlCol="0">
            <a:spAutoFit/>
          </a:bodyPr>
          <a:lstStyle/>
          <a:p>
            <a:r>
              <a:rPr lang="en-US" sz="2400" dirty="0">
                <a:solidFill>
                  <a:srgbClr val="01FF74"/>
                </a:solidFill>
              </a:rPr>
              <a:t>Typical scene along the proposed (green) trail</a:t>
            </a:r>
          </a:p>
        </p:txBody>
      </p:sp>
      <p:sp>
        <p:nvSpPr>
          <p:cNvPr id="7" name="TextBox 6">
            <a:extLst>
              <a:ext uri="{FF2B5EF4-FFF2-40B4-BE49-F238E27FC236}">
                <a16:creationId xmlns:a16="http://schemas.microsoft.com/office/drawing/2014/main" id="{11EACB1C-AB82-49E4-9B15-F7657514EF10}"/>
              </a:ext>
            </a:extLst>
          </p:cNvPr>
          <p:cNvSpPr txBox="1"/>
          <p:nvPr/>
        </p:nvSpPr>
        <p:spPr>
          <a:xfrm>
            <a:off x="8049067" y="124371"/>
            <a:ext cx="3429570" cy="1938992"/>
          </a:xfrm>
          <a:prstGeom prst="rect">
            <a:avLst/>
          </a:prstGeom>
          <a:noFill/>
        </p:spPr>
        <p:txBody>
          <a:bodyPr wrap="square" rtlCol="0">
            <a:spAutoFit/>
          </a:bodyPr>
          <a:lstStyle/>
          <a:p>
            <a:r>
              <a:rPr lang="en-US" sz="2400" b="1" dirty="0">
                <a:solidFill>
                  <a:schemeClr val="accent2">
                    <a:lumMod val="60000"/>
                    <a:lumOff val="40000"/>
                  </a:schemeClr>
                </a:solidFill>
              </a:rPr>
              <a:t>Route 340 traffic</a:t>
            </a:r>
          </a:p>
          <a:p>
            <a:r>
              <a:rPr lang="en-US" sz="2400" b="1" dirty="0">
                <a:solidFill>
                  <a:schemeClr val="accent2">
                    <a:lumMod val="60000"/>
                    <a:lumOff val="40000"/>
                  </a:schemeClr>
                </a:solidFill>
              </a:rPr>
              <a:t>Is high above the trail</a:t>
            </a:r>
          </a:p>
          <a:p>
            <a:r>
              <a:rPr lang="en-US" sz="2400" b="1" dirty="0">
                <a:solidFill>
                  <a:schemeClr val="accent2">
                    <a:lumMod val="60000"/>
                    <a:lumOff val="40000"/>
                  </a:schemeClr>
                </a:solidFill>
              </a:rPr>
              <a:t>(separated both horizontally and vertically from trail users)</a:t>
            </a:r>
          </a:p>
        </p:txBody>
      </p:sp>
      <p:sp>
        <p:nvSpPr>
          <p:cNvPr id="8" name="Arrow: Up 7">
            <a:extLst>
              <a:ext uri="{FF2B5EF4-FFF2-40B4-BE49-F238E27FC236}">
                <a16:creationId xmlns:a16="http://schemas.microsoft.com/office/drawing/2014/main" id="{269528C2-2B0B-4C17-88C6-344B5BD85361}"/>
              </a:ext>
            </a:extLst>
          </p:cNvPr>
          <p:cNvSpPr/>
          <p:nvPr/>
        </p:nvSpPr>
        <p:spPr>
          <a:xfrm rot="2703699">
            <a:off x="10015472" y="2020407"/>
            <a:ext cx="593387" cy="860898"/>
          </a:xfrm>
          <a:prstGeom prst="upArrow">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151722C-0FBF-4F7D-B770-F1D7DA9F1972}"/>
              </a:ext>
            </a:extLst>
          </p:cNvPr>
          <p:cNvSpPr/>
          <p:nvPr/>
        </p:nvSpPr>
        <p:spPr>
          <a:xfrm>
            <a:off x="87549" y="3180945"/>
            <a:ext cx="4027251" cy="2324910"/>
          </a:xfrm>
          <a:custGeom>
            <a:avLst/>
            <a:gdLst>
              <a:gd name="connsiteX0" fmla="*/ 0 w 4027251"/>
              <a:gd name="connsiteY0" fmla="*/ 2324910 h 2324910"/>
              <a:gd name="connsiteX1" fmla="*/ 4027251 w 4027251"/>
              <a:gd name="connsiteY1" fmla="*/ 0 h 2324910"/>
            </a:gdLst>
            <a:ahLst/>
            <a:cxnLst>
              <a:cxn ang="0">
                <a:pos x="connsiteX0" y="connsiteY0"/>
              </a:cxn>
              <a:cxn ang="0">
                <a:pos x="connsiteX1" y="connsiteY1"/>
              </a:cxn>
            </a:cxnLst>
            <a:rect l="l" t="t" r="r" b="b"/>
            <a:pathLst>
              <a:path w="4027251" h="2324910">
                <a:moveTo>
                  <a:pt x="0" y="2324910"/>
                </a:moveTo>
                <a:lnTo>
                  <a:pt x="4027251"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8B960BB-2E0F-409B-90BA-9269A21E3711}"/>
              </a:ext>
            </a:extLst>
          </p:cNvPr>
          <p:cNvSpPr txBox="1"/>
          <p:nvPr/>
        </p:nvSpPr>
        <p:spPr>
          <a:xfrm rot="19920011">
            <a:off x="276156" y="3987553"/>
            <a:ext cx="3237928" cy="830997"/>
          </a:xfrm>
          <a:prstGeom prst="rect">
            <a:avLst/>
          </a:prstGeom>
          <a:noFill/>
        </p:spPr>
        <p:txBody>
          <a:bodyPr wrap="square" rtlCol="0">
            <a:spAutoFit/>
          </a:bodyPr>
          <a:lstStyle/>
          <a:p>
            <a:r>
              <a:rPr lang="en-US" sz="2400" b="1" dirty="0"/>
              <a:t>Property Line  private</a:t>
            </a:r>
          </a:p>
          <a:p>
            <a:r>
              <a:rPr lang="en-US" sz="2400" b="1" dirty="0"/>
              <a:t>                           VDOT</a:t>
            </a:r>
          </a:p>
        </p:txBody>
      </p:sp>
      <p:sp>
        <p:nvSpPr>
          <p:cNvPr id="11" name="Rectangle 10">
            <a:extLst>
              <a:ext uri="{FF2B5EF4-FFF2-40B4-BE49-F238E27FC236}">
                <a16:creationId xmlns:a16="http://schemas.microsoft.com/office/drawing/2014/main" id="{BA5CC43D-450D-4A54-9954-2A7825728A9B}"/>
              </a:ext>
            </a:extLst>
          </p:cNvPr>
          <p:cNvSpPr/>
          <p:nvPr/>
        </p:nvSpPr>
        <p:spPr>
          <a:xfrm>
            <a:off x="3515674" y="3346213"/>
            <a:ext cx="183044" cy="189689"/>
          </a:xfrm>
          <a:prstGeom prst="rect">
            <a:avLst/>
          </a:prstGeom>
          <a:solidFill>
            <a:srgbClr val="97E4FF"/>
          </a:solidFill>
          <a:ln>
            <a:solidFill>
              <a:srgbClr val="4BD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E984EC8-B27F-40E3-8906-59F0DE6060A2}"/>
              </a:ext>
            </a:extLst>
          </p:cNvPr>
          <p:cNvSpPr txBox="1"/>
          <p:nvPr/>
        </p:nvSpPr>
        <p:spPr>
          <a:xfrm rot="19920011">
            <a:off x="648455" y="3165627"/>
            <a:ext cx="4005525" cy="461665"/>
          </a:xfrm>
          <a:prstGeom prst="rect">
            <a:avLst/>
          </a:prstGeom>
          <a:noFill/>
        </p:spPr>
        <p:txBody>
          <a:bodyPr wrap="square" rtlCol="0">
            <a:spAutoFit/>
          </a:bodyPr>
          <a:lstStyle/>
          <a:p>
            <a:r>
              <a:rPr lang="en-US" sz="2400" b="1" dirty="0">
                <a:solidFill>
                  <a:srgbClr val="97E4FF"/>
                </a:solidFill>
              </a:rPr>
              <a:t>Typical VDH property marker</a:t>
            </a:r>
          </a:p>
        </p:txBody>
      </p:sp>
    </p:spTree>
    <p:extLst>
      <p:ext uri="{BB962C8B-B14F-4D97-AF65-F5344CB8AC3E}">
        <p14:creationId xmlns:p14="http://schemas.microsoft.com/office/powerpoint/2010/main" val="3348467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13385</TotalTime>
  <Words>755</Words>
  <Application>Microsoft Office PowerPoint</Application>
  <PresentationFormat>Widescreen</PresentationFormat>
  <Paragraphs>114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Completing the PHNST in Northern Loudoun  November 2022</vt:lpstr>
      <vt:lpstr>PowerPoint Presentation</vt:lpstr>
      <vt:lpstr>PowerPoint Presentation</vt:lpstr>
      <vt:lpstr>PowerPoint Presentation</vt:lpstr>
      <vt:lpstr>Opening Loudoun Heights Trail</vt:lpstr>
      <vt:lpstr>PowerPoint Presentation</vt:lpstr>
      <vt:lpstr>PowerPoint Presentation</vt:lpstr>
      <vt:lpstr>PowerPoint Presentation</vt:lpstr>
      <vt:lpstr>PowerPoint Presentation</vt:lpstr>
      <vt:lpstr>Next Steps to complete PHNST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niedringhaus</dc:creator>
  <cp:lastModifiedBy>william niedringhaus</cp:lastModifiedBy>
  <cp:revision>36</cp:revision>
  <dcterms:created xsi:type="dcterms:W3CDTF">2020-07-23T16:03:31Z</dcterms:created>
  <dcterms:modified xsi:type="dcterms:W3CDTF">2022-11-12T02:03:14Z</dcterms:modified>
</cp:coreProperties>
</file>