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1" r:id="rId3"/>
    <p:sldId id="362" r:id="rId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FF76"/>
    <a:srgbClr val="75DBFF"/>
    <a:srgbClr val="5DFFA6"/>
    <a:srgbClr val="008A3E"/>
    <a:srgbClr val="5C8E26"/>
    <a:srgbClr val="9966FF"/>
    <a:srgbClr val="6AA343"/>
    <a:srgbClr val="FF69EA"/>
    <a:srgbClr val="C4A7FF"/>
    <a:srgbClr val="C5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5CBDA-FD9B-493A-9341-A7EF49859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F8BEA-4EEE-40DA-80F3-C453AF7E9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05F36-A96D-47E2-8C76-B78300386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9234-0255-46A6-B609-A90CDFAF01A3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5AE2B-8FEC-4BD6-A332-8411C406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A7B00-4D03-45C4-B4A3-986A37C4D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18DB-1DC0-4FDA-9D21-7E39B9945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29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76C07-3105-441A-B9CE-D49D6D530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E88FF7-023D-49B4-AAC9-8843606D2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F148C-28B3-407F-B8DB-A759524CF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9234-0255-46A6-B609-A90CDFAF01A3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82865-E6CD-40CB-A486-AEA4E3663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E58EA-95EB-48F2-969F-E1A95818C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18DB-1DC0-4FDA-9D21-7E39B9945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91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471583-7A1C-4E43-9CE2-3FD05F9DE9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7F3D86-3077-44F0-9FB3-28AE11223D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C8C35-1625-40DB-884C-73B495E65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9234-0255-46A6-B609-A90CDFAF01A3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06899-6B49-4893-AECE-BBC897CDE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D4E77-19B5-48A7-9D49-09A74261C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18DB-1DC0-4FDA-9D21-7E39B9945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7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18195-2935-49F1-82F3-E44A9ED67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AF200-FBB8-45ED-85D8-442EFD98B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EFA10-5B61-4157-87AC-5290B37B7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9234-0255-46A6-B609-A90CDFAF01A3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EDD19-885E-43F2-89C0-17B807B8E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70881-1E96-4745-8AF1-3B344B883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18DB-1DC0-4FDA-9D21-7E39B9945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0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F364-EB56-4D72-B78B-E0CA251A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41607-8AEA-45CA-97B1-45DB14D01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86F8C-0F64-4D03-B07B-2DB5FB53A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9234-0255-46A6-B609-A90CDFAF01A3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45953-F0ED-4E6C-99E6-1266444A9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8A2F4-8047-43DC-B1FE-B77FA6182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18DB-1DC0-4FDA-9D21-7E39B9945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5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E3085-4BF6-4ACE-B8CB-69B9E02D6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1EC70-AB77-4899-AE55-EAA7BB4BC1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1F411-BC5D-48C1-B5B2-7F618CD63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3EDDB-78A2-4243-AFDB-98546D854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9234-0255-46A6-B609-A90CDFAF01A3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9D6B4-3561-426F-9871-BB6FC2831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7142C-A8F0-4FE5-8342-ABB0D6266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18DB-1DC0-4FDA-9D21-7E39B9945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6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3916A-0ABD-4024-A2C5-754B86DAD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5AECE-D67E-493D-A3EE-6FA610FBD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044CC-8089-401B-A702-43A76CAE7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D3026C-88F3-4DCC-8190-FC7F60EE85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208858-378B-4441-B402-02345B0EE2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CC42E-D923-4CED-BC7A-BDA1397C3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9234-0255-46A6-B609-A90CDFAF01A3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7336E2-E466-4183-AAB7-C32C2EEB5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65FDAD-F6A9-4BD7-BCA7-B2E7B6643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18DB-1DC0-4FDA-9D21-7E39B9945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12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80913-8795-40D0-9F62-9039DCB2E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3F456C-828A-4CAE-A44E-69314F1FD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9234-0255-46A6-B609-A90CDFAF01A3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C0799-CE48-4180-A3DC-B8BC5F983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692060-7C5D-4FF1-8DB0-7836DB2C0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18DB-1DC0-4FDA-9D21-7E39B9945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79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B2E82B-6B35-4B63-9905-A042819F3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9234-0255-46A6-B609-A90CDFAF01A3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7C9F76-E9D0-4622-89B5-FF6C4CEC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AA4B5-4B37-4BE5-9817-A1C104CC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18DB-1DC0-4FDA-9D21-7E39B9945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1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3468F-7CE2-4C9D-8F11-56AD0020F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CD20A-1B69-4035-992F-E00A19B6A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96ABF6-A206-4C64-8462-3964D46CB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5605EC-6D79-4B84-B691-F95265F91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9234-0255-46A6-B609-A90CDFAF01A3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D5B1E-DBB7-49FF-8CFD-1D5535435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D40C6-2601-41BE-83EB-F6EAB0BF1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18DB-1DC0-4FDA-9D21-7E39B9945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9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125FA-9E3F-4488-AAF0-9F42AAEA3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CE3196-E7A6-4B2B-900E-13320994DA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575EF-6E48-443B-A65D-8C54FD74B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5CD42-AAB7-4B40-9093-B84C64698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9234-0255-46A6-B609-A90CDFAF01A3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E376F-ED9C-4346-9204-60E99D786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65BF2-03EA-42A9-A3E5-BDB141E1E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18DB-1DC0-4FDA-9D21-7E39B9945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21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9DC698-3D99-463D-9AB7-BB334573C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82F95-1930-4F6B-9173-8DC7E76DE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FC03B-0E00-489A-977F-324CB0C5C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39234-0255-46A6-B609-A90CDFAF01A3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65C2D-775B-452B-AF6A-AB02B6194D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7A7D4-3C4D-44BC-B7A6-ED2ECF126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D18DB-1DC0-4FDA-9D21-7E39B9945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0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E878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EC1AE-30A0-48D1-A57A-01DE81D6F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452" y="4930218"/>
            <a:ext cx="6526993" cy="12263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1800" dirty="0">
                <a:solidFill>
                  <a:srgbClr val="FFFFFF"/>
                </a:solidFill>
              </a:rPr>
              <a:t>The Potomac Heritage National Scenic Trail (PHNST)</a:t>
            </a:r>
            <a:br>
              <a:rPr lang="en-US" sz="18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cannot cross Short Hill Mountain except at Harpers Ferry NHP</a:t>
            </a: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C84D0FB1-2975-4114-9DDB-43FBCEB9D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6" r="1" b="11142"/>
          <a:stretch/>
        </p:blipFill>
        <p:spPr>
          <a:xfrm>
            <a:off x="327547" y="321733"/>
            <a:ext cx="7058306" cy="403215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0F710-F16A-453A-8E1E-3AB034028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55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39D7A4-694E-750D-C30A-0DB4AEB95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23" y="1138286"/>
            <a:ext cx="10080396" cy="567022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B5A9BA0-0FB5-AED8-EF6C-F974E4C25C88}"/>
              </a:ext>
            </a:extLst>
          </p:cNvPr>
          <p:cNvSpPr txBox="1">
            <a:spLocks/>
          </p:cNvSpPr>
          <p:nvPr/>
        </p:nvSpPr>
        <p:spPr>
          <a:xfrm rot="18673924">
            <a:off x="6310532" y="600842"/>
            <a:ext cx="1916260" cy="59701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/>
              <a:t>The Devils Elbow</a:t>
            </a:r>
          </a:p>
          <a:p>
            <a:r>
              <a:rPr lang="en-US" sz="1600" b="1" dirty="0"/>
              <a:t>(where the Potomac</a:t>
            </a:r>
          </a:p>
          <a:p>
            <a:r>
              <a:rPr lang="en-US" sz="1600" b="1" dirty="0"/>
              <a:t>Cuts through Short Hill Mt.)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E612236-7ECE-F002-E5DD-D53E7A6B7605}"/>
              </a:ext>
            </a:extLst>
          </p:cNvPr>
          <p:cNvSpPr txBox="1">
            <a:spLocks/>
          </p:cNvSpPr>
          <p:nvPr/>
        </p:nvSpPr>
        <p:spPr>
          <a:xfrm rot="17985424">
            <a:off x="3503936" y="2302467"/>
            <a:ext cx="1916260" cy="59701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/>
              <a:t>Appalachian Trail</a:t>
            </a:r>
          </a:p>
          <a:p>
            <a:r>
              <a:rPr lang="en-US" sz="1600" b="1" dirty="0"/>
              <a:t>(western terminus </a:t>
            </a:r>
          </a:p>
          <a:p>
            <a:r>
              <a:rPr lang="en-US" sz="1600" b="1" dirty="0"/>
              <a:t>of  PHNST)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A2FDE6C-B78F-CDAF-C3CE-1EB7BA324B07}"/>
              </a:ext>
            </a:extLst>
          </p:cNvPr>
          <p:cNvSpPr>
            <a:spLocks noChangeAspect="1"/>
          </p:cNvSpPr>
          <p:nvPr/>
        </p:nvSpPr>
        <p:spPr>
          <a:xfrm>
            <a:off x="5750351" y="1482941"/>
            <a:ext cx="961677" cy="667433"/>
          </a:xfrm>
          <a:custGeom>
            <a:avLst/>
            <a:gdLst>
              <a:gd name="connsiteX0" fmla="*/ 0 w 1263192"/>
              <a:gd name="connsiteY0" fmla="*/ 263951 h 876693"/>
              <a:gd name="connsiteX1" fmla="*/ 282805 w 1263192"/>
              <a:gd name="connsiteY1" fmla="*/ 367645 h 876693"/>
              <a:gd name="connsiteX2" fmla="*/ 584462 w 1263192"/>
              <a:gd name="connsiteY2" fmla="*/ 311085 h 876693"/>
              <a:gd name="connsiteX3" fmla="*/ 867266 w 1263192"/>
              <a:gd name="connsiteY3" fmla="*/ 113122 h 876693"/>
              <a:gd name="connsiteX4" fmla="*/ 1065229 w 1263192"/>
              <a:gd name="connsiteY4" fmla="*/ 0 h 876693"/>
              <a:gd name="connsiteX5" fmla="*/ 1263192 w 1263192"/>
              <a:gd name="connsiteY5" fmla="*/ 94268 h 876693"/>
              <a:gd name="connsiteX6" fmla="*/ 1159497 w 1263192"/>
              <a:gd name="connsiteY6" fmla="*/ 197963 h 876693"/>
              <a:gd name="connsiteX7" fmla="*/ 1046376 w 1263192"/>
              <a:gd name="connsiteY7" fmla="*/ 160256 h 876693"/>
              <a:gd name="connsiteX8" fmla="*/ 952108 w 1263192"/>
              <a:gd name="connsiteY8" fmla="*/ 235670 h 876693"/>
              <a:gd name="connsiteX9" fmla="*/ 744718 w 1263192"/>
              <a:gd name="connsiteY9" fmla="*/ 565608 h 876693"/>
              <a:gd name="connsiteX10" fmla="*/ 414780 w 1263192"/>
              <a:gd name="connsiteY10" fmla="*/ 876693 h 876693"/>
              <a:gd name="connsiteX11" fmla="*/ 103695 w 1263192"/>
              <a:gd name="connsiteY11" fmla="*/ 537328 h 876693"/>
              <a:gd name="connsiteX12" fmla="*/ 113122 w 1263192"/>
              <a:gd name="connsiteY12" fmla="*/ 424206 h 876693"/>
              <a:gd name="connsiteX13" fmla="*/ 0 w 1263192"/>
              <a:gd name="connsiteY13" fmla="*/ 263951 h 87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63192" h="876693">
                <a:moveTo>
                  <a:pt x="0" y="263951"/>
                </a:moveTo>
                <a:lnTo>
                  <a:pt x="282805" y="367645"/>
                </a:lnTo>
                <a:lnTo>
                  <a:pt x="584462" y="311085"/>
                </a:lnTo>
                <a:lnTo>
                  <a:pt x="867266" y="113122"/>
                </a:lnTo>
                <a:lnTo>
                  <a:pt x="1065229" y="0"/>
                </a:lnTo>
                <a:lnTo>
                  <a:pt x="1263192" y="94268"/>
                </a:lnTo>
                <a:lnTo>
                  <a:pt x="1159497" y="197963"/>
                </a:lnTo>
                <a:lnTo>
                  <a:pt x="1046376" y="160256"/>
                </a:lnTo>
                <a:lnTo>
                  <a:pt x="952108" y="235670"/>
                </a:lnTo>
                <a:lnTo>
                  <a:pt x="744718" y="565608"/>
                </a:lnTo>
                <a:lnTo>
                  <a:pt x="414780" y="876693"/>
                </a:lnTo>
                <a:lnTo>
                  <a:pt x="103695" y="537328"/>
                </a:lnTo>
                <a:lnTo>
                  <a:pt x="113122" y="424206"/>
                </a:lnTo>
                <a:lnTo>
                  <a:pt x="0" y="263951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solidFill>
              <a:schemeClr val="accent1">
                <a:shade val="15000"/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D1BA45-43A9-AD70-A53C-00219C1C0A29}"/>
              </a:ext>
            </a:extLst>
          </p:cNvPr>
          <p:cNvSpPr>
            <a:spLocks noChangeAspect="1"/>
          </p:cNvSpPr>
          <p:nvPr/>
        </p:nvSpPr>
        <p:spPr>
          <a:xfrm>
            <a:off x="5067585" y="1670542"/>
            <a:ext cx="547577" cy="292230"/>
          </a:xfrm>
          <a:custGeom>
            <a:avLst/>
            <a:gdLst>
              <a:gd name="connsiteX0" fmla="*/ 1819373 w 1819373"/>
              <a:gd name="connsiteY0" fmla="*/ 47134 h 970961"/>
              <a:gd name="connsiteX1" fmla="*/ 1536569 w 1819373"/>
              <a:gd name="connsiteY1" fmla="*/ 273377 h 970961"/>
              <a:gd name="connsiteX2" fmla="*/ 1102936 w 1819373"/>
              <a:gd name="connsiteY2" fmla="*/ 358218 h 970961"/>
              <a:gd name="connsiteX3" fmla="*/ 499620 w 1819373"/>
              <a:gd name="connsiteY3" fmla="*/ 150829 h 970961"/>
              <a:gd name="connsiteX4" fmla="*/ 612742 w 1819373"/>
              <a:gd name="connsiteY4" fmla="*/ 452486 h 970961"/>
              <a:gd name="connsiteX5" fmla="*/ 329938 w 1819373"/>
              <a:gd name="connsiteY5" fmla="*/ 537328 h 970961"/>
              <a:gd name="connsiteX6" fmla="*/ 527901 w 1819373"/>
              <a:gd name="connsiteY6" fmla="*/ 848412 h 970961"/>
              <a:gd name="connsiteX7" fmla="*/ 0 w 1819373"/>
              <a:gd name="connsiteY7" fmla="*/ 970961 h 970961"/>
              <a:gd name="connsiteX8" fmla="*/ 179109 w 1819373"/>
              <a:gd name="connsiteY8" fmla="*/ 141402 h 970961"/>
              <a:gd name="connsiteX9" fmla="*/ 575035 w 1819373"/>
              <a:gd name="connsiteY9" fmla="*/ 254524 h 970961"/>
              <a:gd name="connsiteX10" fmla="*/ 565608 w 1819373"/>
              <a:gd name="connsiteY10" fmla="*/ 84841 h 970961"/>
              <a:gd name="connsiteX11" fmla="*/ 999241 w 1819373"/>
              <a:gd name="connsiteY11" fmla="*/ 122548 h 970961"/>
              <a:gd name="connsiteX12" fmla="*/ 1253765 w 1819373"/>
              <a:gd name="connsiteY12" fmla="*/ 37707 h 970961"/>
              <a:gd name="connsiteX13" fmla="*/ 1555423 w 1819373"/>
              <a:gd name="connsiteY13" fmla="*/ 0 h 970961"/>
              <a:gd name="connsiteX14" fmla="*/ 1753385 w 1819373"/>
              <a:gd name="connsiteY14" fmla="*/ 75414 h 970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19373" h="970961">
                <a:moveTo>
                  <a:pt x="1819373" y="47134"/>
                </a:moveTo>
                <a:lnTo>
                  <a:pt x="1536569" y="273377"/>
                </a:lnTo>
                <a:lnTo>
                  <a:pt x="1102936" y="358218"/>
                </a:lnTo>
                <a:lnTo>
                  <a:pt x="499620" y="150829"/>
                </a:lnTo>
                <a:lnTo>
                  <a:pt x="612742" y="452486"/>
                </a:lnTo>
                <a:lnTo>
                  <a:pt x="329938" y="537328"/>
                </a:lnTo>
                <a:lnTo>
                  <a:pt x="527901" y="848412"/>
                </a:lnTo>
                <a:lnTo>
                  <a:pt x="0" y="970961"/>
                </a:lnTo>
                <a:lnTo>
                  <a:pt x="179109" y="141402"/>
                </a:lnTo>
                <a:lnTo>
                  <a:pt x="575035" y="254524"/>
                </a:lnTo>
                <a:lnTo>
                  <a:pt x="565608" y="84841"/>
                </a:lnTo>
                <a:lnTo>
                  <a:pt x="999241" y="122548"/>
                </a:lnTo>
                <a:lnTo>
                  <a:pt x="1253765" y="37707"/>
                </a:lnTo>
                <a:lnTo>
                  <a:pt x="1555423" y="0"/>
                </a:lnTo>
                <a:lnTo>
                  <a:pt x="1753385" y="75414"/>
                </a:lnTo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AEF9857-EB18-CCE0-8B55-1FA828CC963C}"/>
              </a:ext>
            </a:extLst>
          </p:cNvPr>
          <p:cNvSpPr txBox="1">
            <a:spLocks/>
          </p:cNvSpPr>
          <p:nvPr/>
        </p:nvSpPr>
        <p:spPr>
          <a:xfrm rot="16521141">
            <a:off x="5142446" y="3339906"/>
            <a:ext cx="1762581" cy="54240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/>
              <a:t>Short Hill Mt.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34F42F8-69BD-8DB2-D58C-AFD14AD3072F}"/>
              </a:ext>
            </a:extLst>
          </p:cNvPr>
          <p:cNvSpPr txBox="1">
            <a:spLocks/>
          </p:cNvSpPr>
          <p:nvPr/>
        </p:nvSpPr>
        <p:spPr>
          <a:xfrm>
            <a:off x="4025628" y="6124250"/>
            <a:ext cx="1916260" cy="59701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/>
              <a:t>Hillsboro, VA</a:t>
            </a:r>
            <a:endParaRPr lang="en-US" sz="1600" b="1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0CD2DA8-8698-FF35-819B-838A52576E6F}"/>
              </a:ext>
            </a:extLst>
          </p:cNvPr>
          <p:cNvCxnSpPr>
            <a:cxnSpLocks/>
          </p:cNvCxnSpPr>
          <p:nvPr/>
        </p:nvCxnSpPr>
        <p:spPr>
          <a:xfrm flipV="1">
            <a:off x="5941888" y="1670542"/>
            <a:ext cx="665880" cy="13241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B5DDC4-7F44-86E9-5DAB-EAFBC7018E8F}"/>
              </a:ext>
            </a:extLst>
          </p:cNvPr>
          <p:cNvCxnSpPr>
            <a:cxnSpLocks/>
          </p:cNvCxnSpPr>
          <p:nvPr/>
        </p:nvCxnSpPr>
        <p:spPr>
          <a:xfrm flipH="1">
            <a:off x="5142607" y="4513852"/>
            <a:ext cx="799281" cy="17832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FF64437A-B90F-A0C1-1A30-BB812F549D92}"/>
              </a:ext>
            </a:extLst>
          </p:cNvPr>
          <p:cNvSpPr txBox="1">
            <a:spLocks/>
          </p:cNvSpPr>
          <p:nvPr/>
        </p:nvSpPr>
        <p:spPr>
          <a:xfrm>
            <a:off x="5167731" y="638665"/>
            <a:ext cx="1712010" cy="59701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00B050"/>
                </a:solidFill>
              </a:rPr>
              <a:t>Harpers Ferry</a:t>
            </a:r>
          </a:p>
          <a:p>
            <a:r>
              <a:rPr lang="en-US" sz="1600" b="1" dirty="0">
                <a:solidFill>
                  <a:srgbClr val="00B050"/>
                </a:solidFill>
              </a:rPr>
              <a:t>NHP in green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F982C48-3481-BA94-FCA4-3C4FADB66D46}"/>
              </a:ext>
            </a:extLst>
          </p:cNvPr>
          <p:cNvSpPr txBox="1">
            <a:spLocks/>
          </p:cNvSpPr>
          <p:nvPr/>
        </p:nvSpPr>
        <p:spPr>
          <a:xfrm>
            <a:off x="6843613" y="3202756"/>
            <a:ext cx="1969027" cy="14997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/>
              <a:t>Network of unpaved, walkable roads</a:t>
            </a:r>
            <a:endParaRPr lang="en-US" sz="1600" b="1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9C79014-F825-51AB-DCBF-B70DDD393480}"/>
              </a:ext>
            </a:extLst>
          </p:cNvPr>
          <p:cNvSpPr txBox="1">
            <a:spLocks/>
          </p:cNvSpPr>
          <p:nvPr/>
        </p:nvSpPr>
        <p:spPr>
          <a:xfrm rot="17332807">
            <a:off x="4007214" y="3421845"/>
            <a:ext cx="1934390" cy="6928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Only one N-S road, </a:t>
            </a:r>
          </a:p>
          <a:p>
            <a:r>
              <a:rPr lang="en-US" sz="1600" b="1" dirty="0"/>
              <a:t>paved, unwalkable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EAE176A-4C8A-7C98-E4C7-BEE8EF50D2FE}"/>
              </a:ext>
            </a:extLst>
          </p:cNvPr>
          <p:cNvSpPr txBox="1">
            <a:spLocks/>
          </p:cNvSpPr>
          <p:nvPr/>
        </p:nvSpPr>
        <p:spPr>
          <a:xfrm>
            <a:off x="9915572" y="5828845"/>
            <a:ext cx="1916260" cy="59701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/>
              <a:t>To Leesburg</a:t>
            </a:r>
            <a:endParaRPr lang="en-US" sz="1600" b="1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D11A11B-A036-2D20-88F8-60661C4EC7DE}"/>
              </a:ext>
            </a:extLst>
          </p:cNvPr>
          <p:cNvCxnSpPr>
            <a:cxnSpLocks/>
          </p:cNvCxnSpPr>
          <p:nvPr/>
        </p:nvCxnSpPr>
        <p:spPr>
          <a:xfrm flipH="1">
            <a:off x="11023077" y="6297105"/>
            <a:ext cx="67701" cy="5234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05F8C9E-7AA7-3BF3-2FBB-52CCEEEE5406}"/>
              </a:ext>
            </a:extLst>
          </p:cNvPr>
          <p:cNvSpPr/>
          <p:nvPr/>
        </p:nvSpPr>
        <p:spPr>
          <a:xfrm>
            <a:off x="3962644" y="1515749"/>
            <a:ext cx="7277492" cy="5335571"/>
          </a:xfrm>
          <a:custGeom>
            <a:avLst/>
            <a:gdLst>
              <a:gd name="connsiteX0" fmla="*/ 0 w 7277492"/>
              <a:gd name="connsiteY0" fmla="*/ 2535810 h 5335571"/>
              <a:gd name="connsiteX1" fmla="*/ 197962 w 7277492"/>
              <a:gd name="connsiteY1" fmla="*/ 3591612 h 5335571"/>
              <a:gd name="connsiteX2" fmla="*/ 612742 w 7277492"/>
              <a:gd name="connsiteY2" fmla="*/ 4355184 h 5335571"/>
              <a:gd name="connsiteX3" fmla="*/ 575035 w 7277492"/>
              <a:gd name="connsiteY3" fmla="*/ 4609707 h 5335571"/>
              <a:gd name="connsiteX4" fmla="*/ 1140643 w 7277492"/>
              <a:gd name="connsiteY4" fmla="*/ 4986779 h 5335571"/>
              <a:gd name="connsiteX5" fmla="*/ 1498861 w 7277492"/>
              <a:gd name="connsiteY5" fmla="*/ 5071621 h 5335571"/>
              <a:gd name="connsiteX6" fmla="*/ 1904214 w 7277492"/>
              <a:gd name="connsiteY6" fmla="*/ 5316718 h 5335571"/>
              <a:gd name="connsiteX7" fmla="*/ 7277492 w 7277492"/>
              <a:gd name="connsiteY7" fmla="*/ 5335571 h 5335571"/>
              <a:gd name="connsiteX8" fmla="*/ 7249212 w 7277492"/>
              <a:gd name="connsiteY8" fmla="*/ 2592371 h 5335571"/>
              <a:gd name="connsiteX9" fmla="*/ 6862713 w 7277492"/>
              <a:gd name="connsiteY9" fmla="*/ 2469823 h 5335571"/>
              <a:gd name="connsiteX10" fmla="*/ 6504494 w 7277492"/>
              <a:gd name="connsiteY10" fmla="*/ 2017336 h 5335571"/>
              <a:gd name="connsiteX11" fmla="*/ 6108569 w 7277492"/>
              <a:gd name="connsiteY11" fmla="*/ 1451728 h 5335571"/>
              <a:gd name="connsiteX12" fmla="*/ 6108569 w 7277492"/>
              <a:gd name="connsiteY12" fmla="*/ 1131217 h 5335571"/>
              <a:gd name="connsiteX13" fmla="*/ 6127422 w 7277492"/>
              <a:gd name="connsiteY13" fmla="*/ 904973 h 5335571"/>
              <a:gd name="connsiteX14" fmla="*/ 5938886 w 7277492"/>
              <a:gd name="connsiteY14" fmla="*/ 744718 h 5335571"/>
              <a:gd name="connsiteX15" fmla="*/ 5731496 w 7277492"/>
              <a:gd name="connsiteY15" fmla="*/ 820132 h 5335571"/>
              <a:gd name="connsiteX16" fmla="*/ 5269583 w 7277492"/>
              <a:gd name="connsiteY16" fmla="*/ 970961 h 5335571"/>
              <a:gd name="connsiteX17" fmla="*/ 4553146 w 7277492"/>
              <a:gd name="connsiteY17" fmla="*/ 914400 h 5335571"/>
              <a:gd name="connsiteX18" fmla="*/ 3733014 w 7277492"/>
              <a:gd name="connsiteY18" fmla="*/ 716437 h 5335571"/>
              <a:gd name="connsiteX19" fmla="*/ 3054284 w 7277492"/>
              <a:gd name="connsiteY19" fmla="*/ 433633 h 5335571"/>
              <a:gd name="connsiteX20" fmla="*/ 2762053 w 7277492"/>
              <a:gd name="connsiteY20" fmla="*/ 103695 h 5335571"/>
              <a:gd name="connsiteX21" fmla="*/ 2620651 w 7277492"/>
              <a:gd name="connsiteY21" fmla="*/ 0 h 5335571"/>
              <a:gd name="connsiteX22" fmla="*/ 2328420 w 7277492"/>
              <a:gd name="connsiteY22" fmla="*/ 169683 h 5335571"/>
              <a:gd name="connsiteX23" fmla="*/ 2045616 w 7277492"/>
              <a:gd name="connsiteY23" fmla="*/ 282804 h 5335571"/>
              <a:gd name="connsiteX24" fmla="*/ 1611983 w 7277492"/>
              <a:gd name="connsiteY24" fmla="*/ 169683 h 5335571"/>
              <a:gd name="connsiteX25" fmla="*/ 1168923 w 7277492"/>
              <a:gd name="connsiteY25" fmla="*/ 254524 h 5335571"/>
              <a:gd name="connsiteX26" fmla="*/ 725863 w 7277492"/>
              <a:gd name="connsiteY26" fmla="*/ 688157 h 5335571"/>
              <a:gd name="connsiteX27" fmla="*/ 273377 w 7277492"/>
              <a:gd name="connsiteY27" fmla="*/ 1545996 h 5335571"/>
              <a:gd name="connsiteX28" fmla="*/ 226243 w 7277492"/>
              <a:gd name="connsiteY28" fmla="*/ 2149311 h 5335571"/>
              <a:gd name="connsiteX29" fmla="*/ 0 w 7277492"/>
              <a:gd name="connsiteY29" fmla="*/ 2535810 h 533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7492" h="5335571">
                <a:moveTo>
                  <a:pt x="0" y="2535810"/>
                </a:moveTo>
                <a:lnTo>
                  <a:pt x="197962" y="3591612"/>
                </a:lnTo>
                <a:lnTo>
                  <a:pt x="612742" y="4355184"/>
                </a:lnTo>
                <a:lnTo>
                  <a:pt x="575035" y="4609707"/>
                </a:lnTo>
                <a:lnTo>
                  <a:pt x="1140643" y="4986779"/>
                </a:lnTo>
                <a:lnTo>
                  <a:pt x="1498861" y="5071621"/>
                </a:lnTo>
                <a:lnTo>
                  <a:pt x="1904214" y="5316718"/>
                </a:lnTo>
                <a:lnTo>
                  <a:pt x="7277492" y="5335571"/>
                </a:lnTo>
                <a:lnTo>
                  <a:pt x="7249212" y="2592371"/>
                </a:lnTo>
                <a:lnTo>
                  <a:pt x="6862713" y="2469823"/>
                </a:lnTo>
                <a:lnTo>
                  <a:pt x="6504494" y="2017336"/>
                </a:lnTo>
                <a:lnTo>
                  <a:pt x="6108569" y="1451728"/>
                </a:lnTo>
                <a:lnTo>
                  <a:pt x="6108569" y="1131217"/>
                </a:lnTo>
                <a:lnTo>
                  <a:pt x="6127422" y="904973"/>
                </a:lnTo>
                <a:lnTo>
                  <a:pt x="5938886" y="744718"/>
                </a:lnTo>
                <a:lnTo>
                  <a:pt x="5731496" y="820132"/>
                </a:lnTo>
                <a:lnTo>
                  <a:pt x="5269583" y="970961"/>
                </a:lnTo>
                <a:lnTo>
                  <a:pt x="4553146" y="914400"/>
                </a:lnTo>
                <a:lnTo>
                  <a:pt x="3733014" y="716437"/>
                </a:lnTo>
                <a:lnTo>
                  <a:pt x="3054284" y="433633"/>
                </a:lnTo>
                <a:lnTo>
                  <a:pt x="2762053" y="103695"/>
                </a:lnTo>
                <a:lnTo>
                  <a:pt x="2620651" y="0"/>
                </a:lnTo>
                <a:lnTo>
                  <a:pt x="2328420" y="169683"/>
                </a:lnTo>
                <a:lnTo>
                  <a:pt x="2045616" y="282804"/>
                </a:lnTo>
                <a:lnTo>
                  <a:pt x="1611983" y="169683"/>
                </a:lnTo>
                <a:lnTo>
                  <a:pt x="1168923" y="254524"/>
                </a:lnTo>
                <a:lnTo>
                  <a:pt x="725863" y="688157"/>
                </a:lnTo>
                <a:lnTo>
                  <a:pt x="273377" y="1545996"/>
                </a:lnTo>
                <a:lnTo>
                  <a:pt x="226243" y="2149311"/>
                </a:lnTo>
                <a:lnTo>
                  <a:pt x="0" y="2535810"/>
                </a:lnTo>
                <a:close/>
              </a:path>
            </a:pathLst>
          </a:cu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443679A6-16FD-7943-AAF0-76E0DFF52AE3}"/>
              </a:ext>
            </a:extLst>
          </p:cNvPr>
          <p:cNvSpPr txBox="1">
            <a:spLocks/>
          </p:cNvSpPr>
          <p:nvPr/>
        </p:nvSpPr>
        <p:spPr>
          <a:xfrm>
            <a:off x="6607768" y="6114734"/>
            <a:ext cx="2395252" cy="59701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B0F0"/>
                </a:solidFill>
              </a:rPr>
              <a:t>Feasibility Study Area in blue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2834504-D241-A18D-ED69-CF95B2A6DE50}"/>
              </a:ext>
            </a:extLst>
          </p:cNvPr>
          <p:cNvSpPr txBox="1">
            <a:spLocks/>
          </p:cNvSpPr>
          <p:nvPr/>
        </p:nvSpPr>
        <p:spPr>
          <a:xfrm>
            <a:off x="262224" y="1314523"/>
            <a:ext cx="3163463" cy="336025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</a:rPr>
              <a:t>Short Hill Mountain is an impenetrable barrier to the PHNST</a:t>
            </a:r>
            <a:r>
              <a:rPr lang="en-US" sz="1600" b="1" dirty="0">
                <a:solidFill>
                  <a:schemeClr val="bg1"/>
                </a:solidFill>
              </a:rPr>
              <a:t>.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2100" b="1" dirty="0">
                <a:solidFill>
                  <a:schemeClr val="bg1"/>
                </a:solidFill>
              </a:rPr>
              <a:t>It is 9 miles long, about 1000 feet high, extremely steep, and entirely private land except for HFNHP.</a:t>
            </a:r>
          </a:p>
          <a:p>
            <a:endParaRPr lang="en-US" sz="2100" b="1" dirty="0">
              <a:solidFill>
                <a:schemeClr val="bg1"/>
              </a:solidFill>
            </a:endParaRPr>
          </a:p>
          <a:p>
            <a:r>
              <a:rPr lang="en-US" sz="2100" b="1" dirty="0">
                <a:solidFill>
                  <a:schemeClr val="bg1"/>
                </a:solidFill>
              </a:rPr>
              <a:t>The walkable road network is to the east of Short Hill Mt. There are no walkable roads to the west.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2600" b="1" dirty="0">
                <a:solidFill>
                  <a:schemeClr val="bg1"/>
                </a:solidFill>
              </a:rPr>
              <a:t>The only possible PHNST route from Leesburg area to the Appalachian Trail must go through Harpers Ferry NHP at the Devils Elbow.</a:t>
            </a:r>
          </a:p>
        </p:txBody>
      </p:sp>
    </p:spTree>
    <p:extLst>
      <p:ext uri="{BB962C8B-B14F-4D97-AF65-F5344CB8AC3E}">
        <p14:creationId xmlns:p14="http://schemas.microsoft.com/office/powerpoint/2010/main" val="800147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C6D0C4-6DB3-04CF-D2DF-CC134A7C2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990" y="0"/>
            <a:ext cx="29834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E18FBC-559F-3A06-26DE-74DD586C3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56" y="3429000"/>
            <a:ext cx="3063538" cy="3280925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50FCA7-F609-FB4A-00F1-DE22517D1F0F}"/>
              </a:ext>
            </a:extLst>
          </p:cNvPr>
          <p:cNvSpPr/>
          <p:nvPr/>
        </p:nvSpPr>
        <p:spPr>
          <a:xfrm>
            <a:off x="4600280" y="47134"/>
            <a:ext cx="1263192" cy="876693"/>
          </a:xfrm>
          <a:custGeom>
            <a:avLst/>
            <a:gdLst>
              <a:gd name="connsiteX0" fmla="*/ 0 w 1263192"/>
              <a:gd name="connsiteY0" fmla="*/ 263951 h 876693"/>
              <a:gd name="connsiteX1" fmla="*/ 282805 w 1263192"/>
              <a:gd name="connsiteY1" fmla="*/ 367645 h 876693"/>
              <a:gd name="connsiteX2" fmla="*/ 584462 w 1263192"/>
              <a:gd name="connsiteY2" fmla="*/ 311085 h 876693"/>
              <a:gd name="connsiteX3" fmla="*/ 867266 w 1263192"/>
              <a:gd name="connsiteY3" fmla="*/ 113122 h 876693"/>
              <a:gd name="connsiteX4" fmla="*/ 1065229 w 1263192"/>
              <a:gd name="connsiteY4" fmla="*/ 0 h 876693"/>
              <a:gd name="connsiteX5" fmla="*/ 1263192 w 1263192"/>
              <a:gd name="connsiteY5" fmla="*/ 94268 h 876693"/>
              <a:gd name="connsiteX6" fmla="*/ 1159497 w 1263192"/>
              <a:gd name="connsiteY6" fmla="*/ 197963 h 876693"/>
              <a:gd name="connsiteX7" fmla="*/ 1046376 w 1263192"/>
              <a:gd name="connsiteY7" fmla="*/ 160256 h 876693"/>
              <a:gd name="connsiteX8" fmla="*/ 952108 w 1263192"/>
              <a:gd name="connsiteY8" fmla="*/ 235670 h 876693"/>
              <a:gd name="connsiteX9" fmla="*/ 744718 w 1263192"/>
              <a:gd name="connsiteY9" fmla="*/ 565608 h 876693"/>
              <a:gd name="connsiteX10" fmla="*/ 414780 w 1263192"/>
              <a:gd name="connsiteY10" fmla="*/ 876693 h 876693"/>
              <a:gd name="connsiteX11" fmla="*/ 103695 w 1263192"/>
              <a:gd name="connsiteY11" fmla="*/ 537328 h 876693"/>
              <a:gd name="connsiteX12" fmla="*/ 113122 w 1263192"/>
              <a:gd name="connsiteY12" fmla="*/ 424206 h 876693"/>
              <a:gd name="connsiteX13" fmla="*/ 0 w 1263192"/>
              <a:gd name="connsiteY13" fmla="*/ 263951 h 87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63192" h="876693">
                <a:moveTo>
                  <a:pt x="0" y="263951"/>
                </a:moveTo>
                <a:lnTo>
                  <a:pt x="282805" y="367645"/>
                </a:lnTo>
                <a:lnTo>
                  <a:pt x="584462" y="311085"/>
                </a:lnTo>
                <a:lnTo>
                  <a:pt x="867266" y="113122"/>
                </a:lnTo>
                <a:lnTo>
                  <a:pt x="1065229" y="0"/>
                </a:lnTo>
                <a:lnTo>
                  <a:pt x="1263192" y="94268"/>
                </a:lnTo>
                <a:lnTo>
                  <a:pt x="1159497" y="197963"/>
                </a:lnTo>
                <a:lnTo>
                  <a:pt x="1046376" y="160256"/>
                </a:lnTo>
                <a:lnTo>
                  <a:pt x="952108" y="235670"/>
                </a:lnTo>
                <a:lnTo>
                  <a:pt x="744718" y="565608"/>
                </a:lnTo>
                <a:lnTo>
                  <a:pt x="414780" y="876693"/>
                </a:lnTo>
                <a:lnTo>
                  <a:pt x="103695" y="537328"/>
                </a:lnTo>
                <a:lnTo>
                  <a:pt x="113122" y="424206"/>
                </a:lnTo>
                <a:lnTo>
                  <a:pt x="0" y="263951"/>
                </a:lnTo>
                <a:close/>
              </a:path>
            </a:pathLst>
          </a:cu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1AB0273-45B1-DD83-D649-FB5636FEFACF}"/>
              </a:ext>
            </a:extLst>
          </p:cNvPr>
          <p:cNvSpPr>
            <a:spLocks noChangeAspect="1"/>
          </p:cNvSpPr>
          <p:nvPr/>
        </p:nvSpPr>
        <p:spPr>
          <a:xfrm>
            <a:off x="3757259" y="193250"/>
            <a:ext cx="547577" cy="292230"/>
          </a:xfrm>
          <a:custGeom>
            <a:avLst/>
            <a:gdLst>
              <a:gd name="connsiteX0" fmla="*/ 1819373 w 1819373"/>
              <a:gd name="connsiteY0" fmla="*/ 47134 h 970961"/>
              <a:gd name="connsiteX1" fmla="*/ 1536569 w 1819373"/>
              <a:gd name="connsiteY1" fmla="*/ 273377 h 970961"/>
              <a:gd name="connsiteX2" fmla="*/ 1102936 w 1819373"/>
              <a:gd name="connsiteY2" fmla="*/ 358218 h 970961"/>
              <a:gd name="connsiteX3" fmla="*/ 499620 w 1819373"/>
              <a:gd name="connsiteY3" fmla="*/ 150829 h 970961"/>
              <a:gd name="connsiteX4" fmla="*/ 612742 w 1819373"/>
              <a:gd name="connsiteY4" fmla="*/ 452486 h 970961"/>
              <a:gd name="connsiteX5" fmla="*/ 329938 w 1819373"/>
              <a:gd name="connsiteY5" fmla="*/ 537328 h 970961"/>
              <a:gd name="connsiteX6" fmla="*/ 527901 w 1819373"/>
              <a:gd name="connsiteY6" fmla="*/ 848412 h 970961"/>
              <a:gd name="connsiteX7" fmla="*/ 0 w 1819373"/>
              <a:gd name="connsiteY7" fmla="*/ 970961 h 970961"/>
              <a:gd name="connsiteX8" fmla="*/ 179109 w 1819373"/>
              <a:gd name="connsiteY8" fmla="*/ 141402 h 970961"/>
              <a:gd name="connsiteX9" fmla="*/ 575035 w 1819373"/>
              <a:gd name="connsiteY9" fmla="*/ 254524 h 970961"/>
              <a:gd name="connsiteX10" fmla="*/ 565608 w 1819373"/>
              <a:gd name="connsiteY10" fmla="*/ 84841 h 970961"/>
              <a:gd name="connsiteX11" fmla="*/ 999241 w 1819373"/>
              <a:gd name="connsiteY11" fmla="*/ 122548 h 970961"/>
              <a:gd name="connsiteX12" fmla="*/ 1253765 w 1819373"/>
              <a:gd name="connsiteY12" fmla="*/ 37707 h 970961"/>
              <a:gd name="connsiteX13" fmla="*/ 1555423 w 1819373"/>
              <a:gd name="connsiteY13" fmla="*/ 0 h 970961"/>
              <a:gd name="connsiteX14" fmla="*/ 1753385 w 1819373"/>
              <a:gd name="connsiteY14" fmla="*/ 75414 h 970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19373" h="970961">
                <a:moveTo>
                  <a:pt x="1819373" y="47134"/>
                </a:moveTo>
                <a:lnTo>
                  <a:pt x="1536569" y="273377"/>
                </a:lnTo>
                <a:lnTo>
                  <a:pt x="1102936" y="358218"/>
                </a:lnTo>
                <a:lnTo>
                  <a:pt x="499620" y="150829"/>
                </a:lnTo>
                <a:lnTo>
                  <a:pt x="612742" y="452486"/>
                </a:lnTo>
                <a:lnTo>
                  <a:pt x="329938" y="537328"/>
                </a:lnTo>
                <a:lnTo>
                  <a:pt x="527901" y="848412"/>
                </a:lnTo>
                <a:lnTo>
                  <a:pt x="0" y="970961"/>
                </a:lnTo>
                <a:lnTo>
                  <a:pt x="179109" y="141402"/>
                </a:lnTo>
                <a:lnTo>
                  <a:pt x="575035" y="254524"/>
                </a:lnTo>
                <a:lnTo>
                  <a:pt x="565608" y="84841"/>
                </a:lnTo>
                <a:lnTo>
                  <a:pt x="999241" y="122548"/>
                </a:lnTo>
                <a:lnTo>
                  <a:pt x="1253765" y="37707"/>
                </a:lnTo>
                <a:lnTo>
                  <a:pt x="1555423" y="0"/>
                </a:lnTo>
                <a:lnTo>
                  <a:pt x="1753385" y="75414"/>
                </a:lnTo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77CB59-670C-853A-6AAB-AA548CDC0355}"/>
              </a:ext>
            </a:extLst>
          </p:cNvPr>
          <p:cNvSpPr txBox="1">
            <a:spLocks/>
          </p:cNvSpPr>
          <p:nvPr/>
        </p:nvSpPr>
        <p:spPr>
          <a:xfrm>
            <a:off x="4836078" y="-85859"/>
            <a:ext cx="1498096" cy="366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>
                <a:solidFill>
                  <a:schemeClr val="bg1"/>
                </a:solidFill>
              </a:rPr>
              <a:t>The Devils Elbow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212A810-AB1C-300C-4C60-3783E5DD2918}"/>
              </a:ext>
            </a:extLst>
          </p:cNvPr>
          <p:cNvSpPr txBox="1">
            <a:spLocks/>
          </p:cNvSpPr>
          <p:nvPr/>
        </p:nvSpPr>
        <p:spPr>
          <a:xfrm>
            <a:off x="2887243" y="6189342"/>
            <a:ext cx="1916260" cy="59701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>
                <a:solidFill>
                  <a:schemeClr val="bg1"/>
                </a:solidFill>
              </a:rPr>
              <a:t>Hillsboro, VA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CFCC637-0447-94C9-4C8B-EA91BF8728D3}"/>
              </a:ext>
            </a:extLst>
          </p:cNvPr>
          <p:cNvSpPr txBox="1">
            <a:spLocks/>
          </p:cNvSpPr>
          <p:nvPr/>
        </p:nvSpPr>
        <p:spPr>
          <a:xfrm>
            <a:off x="3790277" y="326812"/>
            <a:ext cx="1712010" cy="59701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05FF76"/>
                </a:solidFill>
              </a:rPr>
              <a:t>Harpers Ferry</a:t>
            </a:r>
          </a:p>
          <a:p>
            <a:r>
              <a:rPr lang="en-US" sz="1600" b="1" dirty="0">
                <a:solidFill>
                  <a:srgbClr val="05FF76"/>
                </a:solidFill>
              </a:rPr>
              <a:t>NHP in green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06D4737-ADA4-5307-ED5F-5069B13B22B8}"/>
              </a:ext>
            </a:extLst>
          </p:cNvPr>
          <p:cNvSpPr txBox="1">
            <a:spLocks/>
          </p:cNvSpPr>
          <p:nvPr/>
        </p:nvSpPr>
        <p:spPr>
          <a:xfrm>
            <a:off x="7113393" y="778768"/>
            <a:ext cx="4528710" cy="458508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</a:rPr>
              <a:t>Map shows property lots along Short Hill Mountain.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All are private except for HFNHP.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Any PHNST crossing south of HFNHP faces: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- Extremely steep terrain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- Multiple private lots</a:t>
            </a:r>
            <a:endParaRPr lang="en-US" sz="2600" b="1" dirty="0">
              <a:solidFill>
                <a:schemeClr val="bg1"/>
              </a:solidFill>
            </a:endParaRPr>
          </a:p>
          <a:p>
            <a:r>
              <a:rPr lang="en-US" sz="2600" b="1" dirty="0">
                <a:solidFill>
                  <a:schemeClr val="bg1"/>
                </a:solidFill>
              </a:rPr>
              <a:t>- No walkable way north on the west side of Short Hill Mt.</a:t>
            </a:r>
          </a:p>
          <a:p>
            <a:endParaRPr lang="en-US" sz="26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Conclusion: the PHNST must pass through HFNHP.</a:t>
            </a:r>
          </a:p>
        </p:txBody>
      </p:sp>
    </p:spTree>
    <p:extLst>
      <p:ext uri="{BB962C8B-B14F-4D97-AF65-F5344CB8AC3E}">
        <p14:creationId xmlns:p14="http://schemas.microsoft.com/office/powerpoint/2010/main" val="3391142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42251</TotalTime>
  <Words>218</Words>
  <Application>Microsoft Office PowerPoint</Application>
  <PresentationFormat>Widescreen</PresentationFormat>
  <Paragraphs>40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The Potomac Heritage National Scenic Trail (PHNST) cannot cross Short Hill Mountain except at Harpers Ferry NHP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Potomac Heritage Trail Bles Park to Hidden Lane  Volume 1 of PHTA’s Trail Analysis  Broad Run/Goose Creek</dc:title>
  <dc:creator>william niedringhaus</dc:creator>
  <cp:lastModifiedBy>william niedringhaus</cp:lastModifiedBy>
  <cp:revision>90</cp:revision>
  <cp:lastPrinted>2023-09-25T15:10:44Z</cp:lastPrinted>
  <dcterms:created xsi:type="dcterms:W3CDTF">2020-03-07T18:16:22Z</dcterms:created>
  <dcterms:modified xsi:type="dcterms:W3CDTF">2024-01-01T14:46:35Z</dcterms:modified>
</cp:coreProperties>
</file>